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2" r:id="rId1"/>
  </p:sldMasterIdLst>
  <p:notesMasterIdLst>
    <p:notesMasterId r:id="rId71"/>
  </p:notesMasterIdLst>
  <p:sldIdLst>
    <p:sldId id="256" r:id="rId2"/>
    <p:sldId id="257" r:id="rId3"/>
    <p:sldId id="259" r:id="rId4"/>
    <p:sldId id="279" r:id="rId5"/>
    <p:sldId id="269" r:id="rId6"/>
    <p:sldId id="288" r:id="rId7"/>
    <p:sldId id="260" r:id="rId8"/>
    <p:sldId id="261" r:id="rId9"/>
    <p:sldId id="312" r:id="rId10"/>
    <p:sldId id="311" r:id="rId11"/>
    <p:sldId id="304" r:id="rId12"/>
    <p:sldId id="325" r:id="rId13"/>
    <p:sldId id="275" r:id="rId14"/>
    <p:sldId id="297" r:id="rId15"/>
    <p:sldId id="293" r:id="rId16"/>
    <p:sldId id="338" r:id="rId17"/>
    <p:sldId id="295" r:id="rId18"/>
    <p:sldId id="296" r:id="rId19"/>
    <p:sldId id="339" r:id="rId20"/>
    <p:sldId id="282" r:id="rId21"/>
    <p:sldId id="299" r:id="rId22"/>
    <p:sldId id="302" r:id="rId23"/>
    <p:sldId id="300" r:id="rId24"/>
    <p:sldId id="301" r:id="rId25"/>
    <p:sldId id="317" r:id="rId26"/>
    <p:sldId id="305" r:id="rId27"/>
    <p:sldId id="262" r:id="rId28"/>
    <p:sldId id="327" r:id="rId29"/>
    <p:sldId id="289" r:id="rId30"/>
    <p:sldId id="310" r:id="rId31"/>
    <p:sldId id="280" r:id="rId32"/>
    <p:sldId id="313" r:id="rId33"/>
    <p:sldId id="314" r:id="rId34"/>
    <p:sldId id="281" r:id="rId35"/>
    <p:sldId id="316" r:id="rId36"/>
    <p:sldId id="315" r:id="rId37"/>
    <p:sldId id="278" r:id="rId38"/>
    <p:sldId id="276" r:id="rId39"/>
    <p:sldId id="346" r:id="rId40"/>
    <p:sldId id="340" r:id="rId41"/>
    <p:sldId id="348" r:id="rId42"/>
    <p:sldId id="318" r:id="rId43"/>
    <p:sldId id="344" r:id="rId44"/>
    <p:sldId id="298" r:id="rId45"/>
    <p:sldId id="347" r:id="rId46"/>
    <p:sldId id="349" r:id="rId47"/>
    <p:sldId id="283" r:id="rId48"/>
    <p:sldId id="345" r:id="rId49"/>
    <p:sldId id="319" r:id="rId50"/>
    <p:sldId id="350" r:id="rId51"/>
    <p:sldId id="351" r:id="rId52"/>
    <p:sldId id="306" r:id="rId53"/>
    <p:sldId id="320" r:id="rId54"/>
    <p:sldId id="352" r:id="rId55"/>
    <p:sldId id="353" r:id="rId56"/>
    <p:sldId id="308" r:id="rId57"/>
    <p:sldId id="321" r:id="rId58"/>
    <p:sldId id="343" r:id="rId59"/>
    <p:sldId id="355" r:id="rId60"/>
    <p:sldId id="354" r:id="rId61"/>
    <p:sldId id="356" r:id="rId62"/>
    <p:sldId id="284" r:id="rId63"/>
    <p:sldId id="286" r:id="rId64"/>
    <p:sldId id="335" r:id="rId65"/>
    <p:sldId id="285" r:id="rId66"/>
    <p:sldId id="322" r:id="rId67"/>
    <p:sldId id="323" r:id="rId68"/>
    <p:sldId id="337" r:id="rId69"/>
    <p:sldId id="287" r:id="rId70"/>
  </p:sldIdLst>
  <p:sldSz cx="9906000" cy="6858000" type="A4"/>
  <p:notesSz cx="6797675" cy="9926638"/>
  <p:embeddedFontLst>
    <p:embeddedFont>
      <p:font typeface="나눔스퀘어" panose="020B0600000101010101" pitchFamily="50" charset="-127"/>
      <p:regular r:id="rId72"/>
    </p:embeddedFont>
    <p:embeddedFont>
      <p:font typeface="나눔스퀘어 Bold" panose="020B0600000101010101" pitchFamily="50" charset="-127"/>
      <p:bold r:id="rId73"/>
    </p:embeddedFont>
    <p:embeddedFont>
      <p:font typeface="나눔스퀘어 ExtraBold" panose="020B0600000101010101" pitchFamily="50" charset="-127"/>
      <p:bold r:id="rId74"/>
    </p:embeddedFont>
    <p:embeddedFont>
      <p:font typeface="나눔스퀘어_ac Light" panose="020B0600000101010101" pitchFamily="50" charset="-127"/>
      <p:regular r:id="rId75"/>
    </p:embeddedFont>
    <p:embeddedFont>
      <p:font typeface="맑은 고딕" panose="020B0503020000020004" pitchFamily="50" charset="-127"/>
      <p:regular r:id="rId76"/>
      <p:bold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256"/>
            <p14:sldId id="257"/>
            <p14:sldId id="259"/>
            <p14:sldId id="279"/>
            <p14:sldId id="269"/>
            <p14:sldId id="288"/>
            <p14:sldId id="260"/>
            <p14:sldId id="261"/>
            <p14:sldId id="312"/>
            <p14:sldId id="311"/>
            <p14:sldId id="304"/>
            <p14:sldId id="325"/>
            <p14:sldId id="275"/>
            <p14:sldId id="297"/>
            <p14:sldId id="293"/>
            <p14:sldId id="338"/>
            <p14:sldId id="295"/>
            <p14:sldId id="296"/>
            <p14:sldId id="339"/>
            <p14:sldId id="282"/>
            <p14:sldId id="299"/>
            <p14:sldId id="302"/>
            <p14:sldId id="300"/>
            <p14:sldId id="301"/>
            <p14:sldId id="317"/>
            <p14:sldId id="305"/>
            <p14:sldId id="262"/>
            <p14:sldId id="327"/>
            <p14:sldId id="289"/>
            <p14:sldId id="310"/>
            <p14:sldId id="280"/>
            <p14:sldId id="313"/>
            <p14:sldId id="314"/>
            <p14:sldId id="281"/>
            <p14:sldId id="316"/>
            <p14:sldId id="315"/>
            <p14:sldId id="278"/>
            <p14:sldId id="276"/>
            <p14:sldId id="346"/>
            <p14:sldId id="340"/>
            <p14:sldId id="348"/>
            <p14:sldId id="318"/>
            <p14:sldId id="344"/>
            <p14:sldId id="298"/>
            <p14:sldId id="347"/>
            <p14:sldId id="349"/>
            <p14:sldId id="283"/>
            <p14:sldId id="345"/>
            <p14:sldId id="319"/>
            <p14:sldId id="350"/>
            <p14:sldId id="351"/>
            <p14:sldId id="306"/>
            <p14:sldId id="320"/>
            <p14:sldId id="352"/>
            <p14:sldId id="353"/>
            <p14:sldId id="308"/>
            <p14:sldId id="321"/>
            <p14:sldId id="343"/>
            <p14:sldId id="355"/>
            <p14:sldId id="354"/>
            <p14:sldId id="356"/>
            <p14:sldId id="284"/>
            <p14:sldId id="286"/>
            <p14:sldId id="335"/>
            <p14:sldId id="285"/>
            <p14:sldId id="322"/>
            <p14:sldId id="323"/>
            <p14:sldId id="337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SC" initials="L" lastIdx="1" clrIdx="0">
    <p:extLst>
      <p:ext uri="{19B8F6BF-5375-455C-9EA6-DF929625EA0E}">
        <p15:presenceInfo xmlns:p15="http://schemas.microsoft.com/office/powerpoint/2012/main" userId="LS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2C7"/>
    <a:srgbClr val="F79646"/>
    <a:srgbClr val="FFC000"/>
    <a:srgbClr val="95B3D7"/>
    <a:srgbClr val="6B6177"/>
    <a:srgbClr val="FAD01E"/>
    <a:srgbClr val="F1A27F"/>
    <a:srgbClr val="F1877F"/>
    <a:srgbClr val="EE8F6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7" autoAdjust="0"/>
    <p:restoredTop sz="95962"/>
  </p:normalViewPr>
  <p:slideViewPr>
    <p:cSldViewPr>
      <p:cViewPr varScale="1">
        <p:scale>
          <a:sx n="79" d="100"/>
          <a:sy n="79" d="100"/>
        </p:scale>
        <p:origin x="101" y="221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87A23F8-1023-44DB-94FA-324FF4C25C44}" type="datetime1">
              <a:rPr lang="ko-KR" altLang="en-US"/>
              <a:pPr lvl="0">
                <a:defRPr lang="ko-KR" altLang="en-US"/>
              </a:pPr>
              <a:t>2023-10-14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4DA1AB3-0D09-4229-8046-2E50F36D284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BD3AEA-534D-4E7D-A62D-270999C1AB8C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60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5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57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1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72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344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470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45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83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576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75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93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55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55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16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54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80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85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956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38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68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65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40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501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57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430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345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825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795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62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901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915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70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118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1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300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67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022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448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64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495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0027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196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742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666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64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43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170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9844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256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256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77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166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439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69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13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67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/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86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kkunja.tistory.com/72" TargetMode="External"/><Relationship Id="rId3" Type="http://schemas.openxmlformats.org/officeDocument/2006/relationships/slide" Target="slide64.xml"/><Relationship Id="rId7" Type="http://schemas.openxmlformats.org/officeDocument/2006/relationships/hyperlink" Target="https://lostark.game.onstove.com/Library/Tip/Views/134719?page=1&amp;libraryStatusType=0&amp;librarySearchCategory=1&amp;searchtype=0&amp;searchtext=&amp;ordertype=latest&amp;LibraryQaAnswerType=None&amp;UserPageType=0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ung4rd.tistory.com/508" TargetMode="External"/><Relationship Id="rId11" Type="http://schemas.openxmlformats.org/officeDocument/2006/relationships/hyperlink" Target="https://bbs.ruliweb.com/news/read/142510" TargetMode="External"/><Relationship Id="rId5" Type="http://schemas.openxmlformats.org/officeDocument/2006/relationships/hyperlink" Target="https://konsoler.com/g2/bbs/board.php?bo_table=review&amp;wr_id=314&amp;sca=%EA%B2%8C%EC%9E%84%EB%A6%AC%EB%B7%B0" TargetMode="External"/><Relationship Id="rId10" Type="http://schemas.openxmlformats.org/officeDocument/2006/relationships/hyperlink" Target="https://dreamcast11.tistory.com/1474" TargetMode="External"/><Relationship Id="rId4" Type="http://schemas.openxmlformats.org/officeDocument/2006/relationships/hyperlink" Target="https://www.youtube.com/watch?v=Zcb5grjtIas" TargetMode="External"/><Relationship Id="rId9" Type="http://schemas.openxmlformats.org/officeDocument/2006/relationships/hyperlink" Target="https://bbs.ruliweb.com/news/read/121944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bbs.ruliweb.com/news/524/read/140983" TargetMode="External"/><Relationship Id="rId3" Type="http://schemas.openxmlformats.org/officeDocument/2006/relationships/hyperlink" Target="https://kr.ign.com/ghostrunner/9675/gallery/50jang-isangyi-goseuteureoneo-seukeurinsyas" TargetMode="External"/><Relationship Id="rId7" Type="http://schemas.openxmlformats.org/officeDocument/2006/relationships/hyperlink" Target="https://kor.pngtree.com/freepng/mouse-icon_4421690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pg.danawa.com/bbs/view?boardSeq=244&amp;listSeq=4044271" TargetMode="External"/><Relationship Id="rId5" Type="http://schemas.openxmlformats.org/officeDocument/2006/relationships/hyperlink" Target="https://www.fmkorea.com/1631889777" TargetMode="External"/><Relationship Id="rId10" Type="http://schemas.openxmlformats.org/officeDocument/2006/relationships/hyperlink" Target="https://www.pinterest.co.kr/pin/513128951275540752/" TargetMode="External"/><Relationship Id="rId4" Type="http://schemas.openxmlformats.org/officeDocument/2006/relationships/hyperlink" Target="https://namu.wiki/w/%EC%9E%90%ED%95%98%EB%9D%BC/%EC%8B%A0%ED%99%94%20%EA%B0%81%EC%84%B1" TargetMode="External"/><Relationship Id="rId9" Type="http://schemas.openxmlformats.org/officeDocument/2006/relationships/hyperlink" Target="https://youtu.be/Zcb5grjtIas?t=457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kr.ign.com/ghostrunner/9675/gallery/50jang-isangyi-goseuteureoneo-seukeurinsyas" TargetMode="External"/><Relationship Id="rId3" Type="http://schemas.openxmlformats.org/officeDocument/2006/relationships/hyperlink" Target="https://www.pinterest.co.kr/pin/308778118175396745/" TargetMode="External"/><Relationship Id="rId7" Type="http://schemas.openxmlformats.org/officeDocument/2006/relationships/hyperlink" Target="https://ac-illust.com/ko/clip-art/1954475/%EC%88%98%EB%A5%98%ED%83%84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c-illust.com/ko/clip-art/621497/%EC%88%98%EB%A6%AC%EA%B2%80-01" TargetMode="External"/><Relationship Id="rId11" Type="http://schemas.openxmlformats.org/officeDocument/2006/relationships/hyperlink" Target="https://cafe.naver.com/sevenknights" TargetMode="External"/><Relationship Id="rId5" Type="http://schemas.openxmlformats.org/officeDocument/2006/relationships/hyperlink" Target="https://www.pinterest.co.kr/pin/421157002662297831/" TargetMode="External"/><Relationship Id="rId10" Type="http://schemas.openxmlformats.org/officeDocument/2006/relationships/hyperlink" Target="https://lostark.game.onstove.com/Library/Tip/Views/134719?page=1&amp;libraryStatusType=0&amp;librarySearchCategory=1&amp;searchtype=0&amp;searchtext=&amp;ordertype=latest&amp;LibraryQaAnswerType=None&amp;UserPageType=0" TargetMode="External"/><Relationship Id="rId4" Type="http://schemas.openxmlformats.org/officeDocument/2006/relationships/hyperlink" Target="https://www.9healthfair.org/blog/the-elements-of-a-basic-first-aid-kit/" TargetMode="External"/><Relationship Id="rId9" Type="http://schemas.openxmlformats.org/officeDocument/2006/relationships/hyperlink" Target="https://sung4rd.tistory.com/508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bbs.ruliweb.com/news/read/142510" TargetMode="External"/><Relationship Id="rId3" Type="http://schemas.openxmlformats.org/officeDocument/2006/relationships/hyperlink" Target="https://cafe.naver.com/sevenknights" TargetMode="External"/><Relationship Id="rId7" Type="http://schemas.openxmlformats.org/officeDocument/2006/relationships/hyperlink" Target="https://dreamcast11.tistory.com/1474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bs.ruliweb.com/news/read/121944" TargetMode="External"/><Relationship Id="rId5" Type="http://schemas.openxmlformats.org/officeDocument/2006/relationships/hyperlink" Target="https://kkunja.tistory.com/72" TargetMode="External"/><Relationship Id="rId4" Type="http://schemas.openxmlformats.org/officeDocument/2006/relationships/hyperlink" Target="https://namu.wiki/w/%ED%8C%AC%ED%85%80(%EB%A9%94%EC%9D%B4%ED%94%8C%EC%8A%A4%ED%86%A0%EB%A6%AC)/%EC%8A%A4%ED%82%AC#s-2.7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bbs.ruliweb.com/news/read/142510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r.ign.com/ghostrunner/9675/gallery/50jang-isangyi-goseuteureoneo-seukeurinsyas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0">
            <a:extLst>
              <a:ext uri="{FF2B5EF4-FFF2-40B4-BE49-F238E27FC236}">
                <a16:creationId xmlns:a16="http://schemas.microsoft.com/office/drawing/2014/main" id="{91E0D351-AB1A-4EDA-A4A5-457D22E47FE7}"/>
              </a:ext>
            </a:extLst>
          </p:cNvPr>
          <p:cNvSpPr>
            <a:spLocks/>
          </p:cNvSpPr>
          <p:nvPr/>
        </p:nvSpPr>
        <p:spPr bwMode="auto">
          <a:xfrm rot="10800000">
            <a:off x="3914644" y="2529136"/>
            <a:ext cx="2071770" cy="1799380"/>
          </a:xfrm>
          <a:custGeom>
            <a:avLst/>
            <a:gdLst>
              <a:gd name="T0" fmla="*/ 352 w 4050"/>
              <a:gd name="T1" fmla="*/ 0 h 3508"/>
              <a:gd name="T2" fmla="*/ 0 w 4050"/>
              <a:gd name="T3" fmla="*/ 610 h 3508"/>
              <a:gd name="T4" fmla="*/ 1673 w 4050"/>
              <a:gd name="T5" fmla="*/ 3508 h 3508"/>
              <a:gd name="T6" fmla="*/ 2377 w 4050"/>
              <a:gd name="T7" fmla="*/ 3508 h 3508"/>
              <a:gd name="T8" fmla="*/ 4050 w 4050"/>
              <a:gd name="T9" fmla="*/ 610 h 3508"/>
              <a:gd name="T10" fmla="*/ 3698 w 4050"/>
              <a:gd name="T11" fmla="*/ 0 h 3508"/>
              <a:gd name="T12" fmla="*/ 352 w 4050"/>
              <a:gd name="T13" fmla="*/ 0 h 3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50" h="3508">
                <a:moveTo>
                  <a:pt x="352" y="0"/>
                </a:moveTo>
                <a:cubicBezTo>
                  <a:pt x="196" y="271"/>
                  <a:pt x="157" y="339"/>
                  <a:pt x="0" y="610"/>
                </a:cubicBezTo>
                <a:cubicBezTo>
                  <a:pt x="1673" y="3508"/>
                  <a:pt x="1673" y="3508"/>
                  <a:pt x="1673" y="3508"/>
                </a:cubicBezTo>
                <a:cubicBezTo>
                  <a:pt x="1986" y="3508"/>
                  <a:pt x="2064" y="3508"/>
                  <a:pt x="2377" y="3508"/>
                </a:cubicBezTo>
                <a:cubicBezTo>
                  <a:pt x="4050" y="610"/>
                  <a:pt x="4050" y="610"/>
                  <a:pt x="4050" y="610"/>
                </a:cubicBezTo>
                <a:cubicBezTo>
                  <a:pt x="3894" y="339"/>
                  <a:pt x="3854" y="271"/>
                  <a:pt x="3698" y="0"/>
                </a:cubicBezTo>
                <a:lnTo>
                  <a:pt x="352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6F85153-45C8-4CC6-B3A9-9179CEA7C619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3347420" y="1824686"/>
            <a:ext cx="3207450" cy="2785414"/>
          </a:xfrm>
          <a:custGeom>
            <a:avLst/>
            <a:gdLst>
              <a:gd name="T0" fmla="*/ 6383 w 6990"/>
              <a:gd name="T1" fmla="*/ 0 h 6054"/>
              <a:gd name="T2" fmla="*/ 608 w 6990"/>
              <a:gd name="T3" fmla="*/ 0 h 6054"/>
              <a:gd name="T4" fmla="*/ 0 w 6990"/>
              <a:gd name="T5" fmla="*/ 1053 h 6054"/>
              <a:gd name="T6" fmla="*/ 2887 w 6990"/>
              <a:gd name="T7" fmla="*/ 6054 h 6054"/>
              <a:gd name="T8" fmla="*/ 4103 w 6990"/>
              <a:gd name="T9" fmla="*/ 6054 h 6054"/>
              <a:gd name="T10" fmla="*/ 6990 w 6990"/>
              <a:gd name="T11" fmla="*/ 1053 h 6054"/>
              <a:gd name="T12" fmla="*/ 6383 w 6990"/>
              <a:gd name="T13" fmla="*/ 0 h 6054"/>
              <a:gd name="T14" fmla="*/ 3847 w 6990"/>
              <a:gd name="T15" fmla="*/ 4365 h 6054"/>
              <a:gd name="T16" fmla="*/ 3143 w 6990"/>
              <a:gd name="T17" fmla="*/ 4365 h 6054"/>
              <a:gd name="T18" fmla="*/ 1470 w 6990"/>
              <a:gd name="T19" fmla="*/ 1467 h 6054"/>
              <a:gd name="T20" fmla="*/ 1822 w 6990"/>
              <a:gd name="T21" fmla="*/ 857 h 6054"/>
              <a:gd name="T22" fmla="*/ 5168 w 6990"/>
              <a:gd name="T23" fmla="*/ 857 h 6054"/>
              <a:gd name="T24" fmla="*/ 5520 w 6990"/>
              <a:gd name="T25" fmla="*/ 1467 h 6054"/>
              <a:gd name="T26" fmla="*/ 3847 w 6990"/>
              <a:gd name="T27" fmla="*/ 4365 h 6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90" h="6054">
                <a:moveTo>
                  <a:pt x="638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2887" y="6054"/>
                  <a:pt x="2887" y="6054"/>
                  <a:pt x="2887" y="6054"/>
                </a:cubicBezTo>
                <a:cubicBezTo>
                  <a:pt x="3428" y="6054"/>
                  <a:pt x="3563" y="6054"/>
                  <a:pt x="4103" y="6054"/>
                </a:cubicBezTo>
                <a:cubicBezTo>
                  <a:pt x="6990" y="1053"/>
                  <a:pt x="6990" y="1053"/>
                  <a:pt x="6990" y="1053"/>
                </a:cubicBezTo>
                <a:cubicBezTo>
                  <a:pt x="6720" y="585"/>
                  <a:pt x="6653" y="468"/>
                  <a:pt x="6383" y="0"/>
                </a:cubicBezTo>
                <a:close/>
                <a:moveTo>
                  <a:pt x="3847" y="4365"/>
                </a:moveTo>
                <a:cubicBezTo>
                  <a:pt x="3534" y="4365"/>
                  <a:pt x="3456" y="4365"/>
                  <a:pt x="3143" y="4365"/>
                </a:cubicBezTo>
                <a:cubicBezTo>
                  <a:pt x="1470" y="1467"/>
                  <a:pt x="1470" y="1467"/>
                  <a:pt x="1470" y="1467"/>
                </a:cubicBezTo>
                <a:cubicBezTo>
                  <a:pt x="1627" y="1196"/>
                  <a:pt x="1666" y="1128"/>
                  <a:pt x="1822" y="857"/>
                </a:cubicBezTo>
                <a:cubicBezTo>
                  <a:pt x="5168" y="857"/>
                  <a:pt x="5168" y="857"/>
                  <a:pt x="5168" y="857"/>
                </a:cubicBezTo>
                <a:cubicBezTo>
                  <a:pt x="5324" y="1128"/>
                  <a:pt x="5364" y="1196"/>
                  <a:pt x="5520" y="1467"/>
                </a:cubicBezTo>
                <a:lnTo>
                  <a:pt x="3847" y="4365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D6424E0-EAA2-456E-8F26-DFDD4A864479}"/>
              </a:ext>
            </a:extLst>
          </p:cNvPr>
          <p:cNvCxnSpPr>
            <a:cxnSpLocks/>
          </p:cNvCxnSpPr>
          <p:nvPr/>
        </p:nvCxnSpPr>
        <p:spPr>
          <a:xfrm>
            <a:off x="1989259" y="4149080"/>
            <a:ext cx="5927485" cy="0"/>
          </a:xfrm>
          <a:prstGeom prst="line">
            <a:avLst/>
          </a:prstGeom>
          <a:noFill/>
          <a:ln w="92075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11" name="Freeform 8">
            <a:extLst>
              <a:ext uri="{FF2B5EF4-FFF2-40B4-BE49-F238E27FC236}">
                <a16:creationId xmlns:a16="http://schemas.microsoft.com/office/drawing/2014/main" id="{B1F2CC86-74AA-48E8-9FA3-81911D33D234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910942" y="1371737"/>
            <a:ext cx="4080408" cy="3542890"/>
          </a:xfrm>
          <a:custGeom>
            <a:avLst/>
            <a:gdLst>
              <a:gd name="T0" fmla="*/ 9463 w 10070"/>
              <a:gd name="T1" fmla="*/ 0 h 8721"/>
              <a:gd name="T2" fmla="*/ 608 w 10070"/>
              <a:gd name="T3" fmla="*/ 0 h 8721"/>
              <a:gd name="T4" fmla="*/ 0 w 10070"/>
              <a:gd name="T5" fmla="*/ 1053 h 8721"/>
              <a:gd name="T6" fmla="*/ 4427 w 10070"/>
              <a:gd name="T7" fmla="*/ 8721 h 8721"/>
              <a:gd name="T8" fmla="*/ 5643 w 10070"/>
              <a:gd name="T9" fmla="*/ 8721 h 8721"/>
              <a:gd name="T10" fmla="*/ 10070 w 10070"/>
              <a:gd name="T11" fmla="*/ 1053 h 8721"/>
              <a:gd name="T12" fmla="*/ 9463 w 10070"/>
              <a:gd name="T13" fmla="*/ 0 h 8721"/>
              <a:gd name="T14" fmla="*/ 5643 w 10070"/>
              <a:gd name="T15" fmla="*/ 6943 h 8721"/>
              <a:gd name="T16" fmla="*/ 4427 w 10070"/>
              <a:gd name="T17" fmla="*/ 6943 h 8721"/>
              <a:gd name="T18" fmla="*/ 1540 w 10070"/>
              <a:gd name="T19" fmla="*/ 1942 h 8721"/>
              <a:gd name="T20" fmla="*/ 2148 w 10070"/>
              <a:gd name="T21" fmla="*/ 889 h 8721"/>
              <a:gd name="T22" fmla="*/ 7923 w 10070"/>
              <a:gd name="T23" fmla="*/ 889 h 8721"/>
              <a:gd name="T24" fmla="*/ 8530 w 10070"/>
              <a:gd name="T25" fmla="*/ 1942 h 8721"/>
              <a:gd name="T26" fmla="*/ 5643 w 10070"/>
              <a:gd name="T27" fmla="*/ 6943 h 8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070" h="8721">
                <a:moveTo>
                  <a:pt x="946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4427" y="8721"/>
                  <a:pt x="4427" y="8721"/>
                  <a:pt x="4427" y="8721"/>
                </a:cubicBezTo>
                <a:cubicBezTo>
                  <a:pt x="4968" y="8721"/>
                  <a:pt x="5103" y="8721"/>
                  <a:pt x="5643" y="8721"/>
                </a:cubicBezTo>
                <a:cubicBezTo>
                  <a:pt x="10070" y="1053"/>
                  <a:pt x="10070" y="1053"/>
                  <a:pt x="10070" y="1053"/>
                </a:cubicBezTo>
                <a:cubicBezTo>
                  <a:pt x="9800" y="585"/>
                  <a:pt x="9733" y="468"/>
                  <a:pt x="9463" y="0"/>
                </a:cubicBezTo>
                <a:close/>
                <a:moveTo>
                  <a:pt x="5643" y="6943"/>
                </a:moveTo>
                <a:cubicBezTo>
                  <a:pt x="5103" y="6943"/>
                  <a:pt x="4968" y="6943"/>
                  <a:pt x="4427" y="6943"/>
                </a:cubicBezTo>
                <a:cubicBezTo>
                  <a:pt x="1540" y="1942"/>
                  <a:pt x="1540" y="1942"/>
                  <a:pt x="1540" y="1942"/>
                </a:cubicBezTo>
                <a:cubicBezTo>
                  <a:pt x="1810" y="1474"/>
                  <a:pt x="1878" y="1357"/>
                  <a:pt x="2148" y="889"/>
                </a:cubicBezTo>
                <a:cubicBezTo>
                  <a:pt x="7923" y="889"/>
                  <a:pt x="7923" y="889"/>
                  <a:pt x="7923" y="889"/>
                </a:cubicBezTo>
                <a:cubicBezTo>
                  <a:pt x="8193" y="1357"/>
                  <a:pt x="8260" y="1474"/>
                  <a:pt x="8530" y="1942"/>
                </a:cubicBezTo>
                <a:lnTo>
                  <a:pt x="5643" y="6943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FFF7F9B-1469-455F-BCBF-2917EF41048F}"/>
              </a:ext>
            </a:extLst>
          </p:cNvPr>
          <p:cNvSpPr/>
          <p:nvPr/>
        </p:nvSpPr>
        <p:spPr>
          <a:xfrm>
            <a:off x="2498431" y="1012368"/>
            <a:ext cx="4902494" cy="4902492"/>
          </a:xfrm>
          <a:prstGeom prst="ellips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CF3318-ED3D-487D-A06D-16FAEBE0DEE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207181" y="-37245"/>
            <a:ext cx="2998247" cy="5211090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CE58497-EF9B-4721-994D-5BF443158352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1763601" y="831822"/>
            <a:ext cx="3426990" cy="5988933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13B70E9-E5CF-4542-88EF-36381CB17836}"/>
              </a:ext>
            </a:extLst>
          </p:cNvPr>
          <p:cNvCxnSpPr>
            <a:cxnSpLocks/>
            <a:stCxn id="9" idx="5"/>
          </p:cNvCxnSpPr>
          <p:nvPr/>
        </p:nvCxnSpPr>
        <p:spPr>
          <a:xfrm flipV="1">
            <a:off x="2462981" y="4702390"/>
            <a:ext cx="7443019" cy="57198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8FA55B60-FFF9-404D-9F3E-3CFFF3926DC7}"/>
              </a:ext>
            </a:extLst>
          </p:cNvPr>
          <p:cNvSpPr/>
          <p:nvPr/>
        </p:nvSpPr>
        <p:spPr>
          <a:xfrm>
            <a:off x="2152995" y="646856"/>
            <a:ext cx="5562256" cy="5562256"/>
          </a:xfrm>
          <a:prstGeom prst="ellips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6060" y="5555857"/>
            <a:ext cx="1787236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2018180033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이세철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85DAB96-0AC1-4304-BAF0-31FA0B3586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9810" y="825834"/>
            <a:ext cx="0" cy="0"/>
          </a:xfrm>
          <a:prstGeom prst="line">
            <a:avLst/>
          </a:prstGeom>
          <a:noFill/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C23B37C-1D54-4968-B8CB-7CF83651F28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462981" y="831822"/>
            <a:ext cx="4980038" cy="4342023"/>
          </a:xfrm>
          <a:custGeom>
            <a:avLst/>
            <a:gdLst>
              <a:gd name="T0" fmla="*/ 12136 w 12744"/>
              <a:gd name="T1" fmla="*/ 0 h 11037"/>
              <a:gd name="T2" fmla="*/ 608 w 12744"/>
              <a:gd name="T3" fmla="*/ 0 h 11037"/>
              <a:gd name="T4" fmla="*/ 0 w 12744"/>
              <a:gd name="T5" fmla="*/ 1053 h 11037"/>
              <a:gd name="T6" fmla="*/ 5764 w 12744"/>
              <a:gd name="T7" fmla="*/ 11037 h 11037"/>
              <a:gd name="T8" fmla="*/ 6980 w 12744"/>
              <a:gd name="T9" fmla="*/ 11037 h 11037"/>
              <a:gd name="T10" fmla="*/ 12744 w 12744"/>
              <a:gd name="T11" fmla="*/ 1053 h 11037"/>
              <a:gd name="T12" fmla="*/ 12136 w 12744"/>
              <a:gd name="T13" fmla="*/ 0 h 11037"/>
              <a:gd name="T14" fmla="*/ 6980 w 12744"/>
              <a:gd name="T15" fmla="*/ 9442 h 11037"/>
              <a:gd name="T16" fmla="*/ 5764 w 12744"/>
              <a:gd name="T17" fmla="*/ 9442 h 11037"/>
              <a:gd name="T18" fmla="*/ 1350 w 12744"/>
              <a:gd name="T19" fmla="*/ 1796 h 11037"/>
              <a:gd name="T20" fmla="*/ 1957 w 12744"/>
              <a:gd name="T21" fmla="*/ 743 h 11037"/>
              <a:gd name="T22" fmla="*/ 10787 w 12744"/>
              <a:gd name="T23" fmla="*/ 743 h 11037"/>
              <a:gd name="T24" fmla="*/ 11394 w 12744"/>
              <a:gd name="T25" fmla="*/ 1796 h 11037"/>
              <a:gd name="T26" fmla="*/ 6980 w 12744"/>
              <a:gd name="T27" fmla="*/ 9442 h 1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44" h="11037">
                <a:moveTo>
                  <a:pt x="12136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5764" y="11037"/>
                  <a:pt x="5764" y="11037"/>
                  <a:pt x="5764" y="11037"/>
                </a:cubicBezTo>
                <a:cubicBezTo>
                  <a:pt x="6304" y="11037"/>
                  <a:pt x="6440" y="11037"/>
                  <a:pt x="6980" y="11037"/>
                </a:cubicBezTo>
                <a:cubicBezTo>
                  <a:pt x="12744" y="1053"/>
                  <a:pt x="12744" y="1053"/>
                  <a:pt x="12744" y="1053"/>
                </a:cubicBezTo>
                <a:cubicBezTo>
                  <a:pt x="12474" y="585"/>
                  <a:pt x="12406" y="468"/>
                  <a:pt x="12136" y="0"/>
                </a:cubicBezTo>
                <a:close/>
                <a:moveTo>
                  <a:pt x="6980" y="9442"/>
                </a:moveTo>
                <a:cubicBezTo>
                  <a:pt x="6440" y="9442"/>
                  <a:pt x="6304" y="9442"/>
                  <a:pt x="5764" y="9442"/>
                </a:cubicBezTo>
                <a:cubicBezTo>
                  <a:pt x="1350" y="1796"/>
                  <a:pt x="1350" y="1796"/>
                  <a:pt x="1350" y="1796"/>
                </a:cubicBezTo>
                <a:cubicBezTo>
                  <a:pt x="1620" y="1328"/>
                  <a:pt x="1687" y="1211"/>
                  <a:pt x="1957" y="743"/>
                </a:cubicBezTo>
                <a:cubicBezTo>
                  <a:pt x="10787" y="743"/>
                  <a:pt x="10787" y="743"/>
                  <a:pt x="10787" y="743"/>
                </a:cubicBezTo>
                <a:cubicBezTo>
                  <a:pt x="11057" y="1211"/>
                  <a:pt x="11124" y="1328"/>
                  <a:pt x="11394" y="1796"/>
                </a:cubicBezTo>
                <a:lnTo>
                  <a:pt x="6980" y="9442"/>
                </a:lnTo>
                <a:close/>
              </a:path>
            </a:pathLst>
          </a:custGeom>
          <a:gradFill>
            <a:gsLst>
              <a:gs pos="0">
                <a:srgbClr val="9966FF">
                  <a:lumMod val="96000"/>
                  <a:lumOff val="4000"/>
                </a:srgbClr>
              </a:gs>
              <a:gs pos="100000">
                <a:srgbClr val="DA5054"/>
              </a:gs>
            </a:gsLst>
            <a:path path="circle">
              <a:fillToRect r="100000" b="100000"/>
            </a:path>
          </a:gradFill>
          <a:ln w="1588" cap="flat">
            <a:noFill/>
            <a:prstDash val="solid"/>
            <a:miter lim="800000"/>
            <a:headEnd/>
            <a:tailEnd/>
          </a:ln>
          <a:effectLst>
            <a:outerShdw blurRad="342900" sx="91000" sy="91000" algn="ctr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1" name="Text Box 10">
            <a:extLst>
              <a:ext uri="{FF2B5EF4-FFF2-40B4-BE49-F238E27FC236}">
                <a16:creationId xmlns:a16="http://schemas.microsoft.com/office/drawing/2014/main" id="{9684D8B8-1750-4E3D-A716-E6E3398B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55857"/>
            <a:ext cx="9906000" cy="91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46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습격자에게 모든 것을 빼앗겨버린 자가 무기와 다양한 스킬들로 복수를 완수하는 액션 게임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FEF0470-62F8-4EC5-B66A-E95A5B850270}"/>
              </a:ext>
            </a:extLst>
          </p:cNvPr>
          <p:cNvCxnSpPr>
            <a:cxnSpLocks/>
          </p:cNvCxnSpPr>
          <p:nvPr/>
        </p:nvCxnSpPr>
        <p:spPr>
          <a:xfrm>
            <a:off x="1989259" y="2708920"/>
            <a:ext cx="5927485" cy="0"/>
          </a:xfrm>
          <a:prstGeom prst="line">
            <a:avLst/>
          </a:prstGeom>
          <a:noFill/>
          <a:ln w="92075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259" y="2835199"/>
            <a:ext cx="5993130" cy="59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03200" dir="2700000" sx="99000" sy="99000" algn="tl" rotWithShape="0">
              <a:prstClr val="black">
                <a:alpha val="18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ko-KR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Executioner</a:t>
            </a: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9AFDFC2D-54F0-418D-B38C-BD1CAF600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558" y="3781876"/>
            <a:ext cx="5993130" cy="59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03200" dir="2700000" sx="99000" sy="99000" algn="tl" rotWithShape="0">
              <a:prstClr val="black">
                <a:alpha val="18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ko-KR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Record</a:t>
            </a:r>
          </a:p>
        </p:txBody>
      </p:sp>
    </p:spTree>
    <p:extLst>
      <p:ext uri="{BB962C8B-B14F-4D97-AF65-F5344CB8AC3E}">
        <p14:creationId xmlns:p14="http://schemas.microsoft.com/office/powerpoint/2010/main" val="196577473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캐릭터 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4664967" y="1762525"/>
            <a:ext cx="4550179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27715CA-DE95-4685-8FD1-157E08B2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2" y="1268760"/>
            <a:ext cx="4185122" cy="4947772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0ACB0C07-D30D-4610-B795-D66A191B0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72865"/>
              </p:ext>
            </p:extLst>
          </p:nvPr>
        </p:nvGraphicFramePr>
        <p:xfrm>
          <a:off x="4664967" y="1794698"/>
          <a:ext cx="4942467" cy="4192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134">
                  <a:extLst>
                    <a:ext uri="{9D8B030D-6E8A-4147-A177-3AD203B41FA5}">
                      <a16:colId xmlns:a16="http://schemas.microsoft.com/office/drawing/2014/main" val="2968621104"/>
                    </a:ext>
                  </a:extLst>
                </a:gridCol>
                <a:gridCol w="3685333">
                  <a:extLst>
                    <a:ext uri="{9D8B030D-6E8A-4147-A177-3AD203B41FA5}">
                      <a16:colId xmlns:a16="http://schemas.microsoft.com/office/drawing/2014/main" val="2234552036"/>
                    </a:ext>
                  </a:extLst>
                </a:gridCol>
              </a:tblGrid>
              <a:tr h="15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599334"/>
                  </a:ext>
                </a:extLst>
              </a:tr>
              <a:tr h="152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0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92479"/>
                  </a:ext>
                </a:extLst>
              </a:tr>
              <a:tr h="3095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빈민가 출신의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성격이 활발하고 앳된 외모의 소년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허나 가족을 잃은 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모든 것을 의심하고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스스로를 자책하며 살아간다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나그네에게 거둬진 뒤로는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성격이 드세고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날카롭지만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매사에 신중하다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42502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A5285AB-84BA-48B3-A92E-BE23D7945C73}"/>
              </a:ext>
            </a:extLst>
          </p:cNvPr>
          <p:cNvSpPr txBox="1"/>
          <p:nvPr/>
        </p:nvSpPr>
        <p:spPr>
          <a:xfrm>
            <a:off x="272480" y="6201888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2&gt; </a:t>
            </a:r>
            <a:r>
              <a:rPr lang="ko-KR" altLang="en-US" sz="800" dirty="0">
                <a:solidFill>
                  <a:schemeClr val="bg1"/>
                </a:solidFill>
              </a:rPr>
              <a:t>캐릭터 예시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B276147-66DD-1C50-DB7B-F5D8B5E7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52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2.5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목표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8B14B4-EDD9-4FE4-BBF0-885887551365}"/>
              </a:ext>
            </a:extLst>
          </p:cNvPr>
          <p:cNvSpPr txBox="1"/>
          <p:nvPr/>
        </p:nvSpPr>
        <p:spPr>
          <a:xfrm>
            <a:off x="8149041" y="6149170"/>
            <a:ext cx="174020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3&gt; </a:t>
            </a:r>
            <a:r>
              <a:rPr lang="ko-KR" altLang="en-US" sz="800" dirty="0">
                <a:solidFill>
                  <a:schemeClr val="bg1"/>
                </a:solidFill>
              </a:rPr>
              <a:t>게임 내 </a:t>
            </a:r>
            <a:r>
              <a:rPr lang="en-US" altLang="ko-KR" sz="800" dirty="0">
                <a:solidFill>
                  <a:schemeClr val="bg1"/>
                </a:solidFill>
              </a:rPr>
              <a:t>HP 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5FB55E-8BE7-4468-8420-3AEE1D68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51">
            <a:off x="8016340" y="5337489"/>
            <a:ext cx="1913952" cy="11313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497306-5784-4C7C-AA8D-4FAFAA40261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게임 요약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7516116-6735-5C91-30B7-76FC4612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033C2-6081-5005-D12D-900692BEBF2B}"/>
              </a:ext>
            </a:extLst>
          </p:cNvPr>
          <p:cNvSpPr txBox="1"/>
          <p:nvPr/>
        </p:nvSpPr>
        <p:spPr>
          <a:xfrm>
            <a:off x="275282" y="1743075"/>
            <a:ext cx="9355434" cy="33763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 체력은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200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으로 고정된다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체력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200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이상의 데미지가 누적되거나 받게 되면 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오버가 되며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해당 스테이지부터 다시 시작한다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플레이어의 피격 데미지는 스테이지가 올라갈 수록 높아진다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 스테이지의 보스들을 처치 하면서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마지막 스테이지 보스를 잡는 것이 최후의 목표이다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스테이지는 총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개로 모든 스테이지의 보스를 클리어해야 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320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0C4A9DA-7D2F-72EF-DC7F-41AB1552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A1490-39EC-7F8C-C59F-4DF15EF59074}"/>
              </a:ext>
            </a:extLst>
          </p:cNvPr>
          <p:cNvSpPr txBox="1"/>
          <p:nvPr/>
        </p:nvSpPr>
        <p:spPr>
          <a:xfrm>
            <a:off x="275282" y="1740813"/>
            <a:ext cx="8293553" cy="33763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 컨셉이 다른 스테이지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개로 구성된다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개마다 일반 필드와 보스 필드로 구성된다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일반 필드의 모든 적 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NPC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처치할 경우 해당 스테이지의 보스 필드가 등장한다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보스 필드 등장과 동시에 보스 컷 </a:t>
            </a: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씬과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보스가 등장하며</a:t>
            </a:r>
            <a:b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보스 패턴을 익히면서 쓰러트려야 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보스 처치 이후 플레이어는 특수 스킬을 얻을 수 있다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722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B945F28-0773-9D0A-7638-AFEF4A07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52ECC-F480-7CA0-8A46-5FAA39D41128}"/>
              </a:ext>
            </a:extLst>
          </p:cNvPr>
          <p:cNvSpPr txBox="1"/>
          <p:nvPr/>
        </p:nvSpPr>
        <p:spPr>
          <a:xfrm>
            <a:off x="275282" y="2364061"/>
            <a:ext cx="9355434" cy="212987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 중간마다 </a:t>
            </a: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파쿠르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액션을 볼 수 있는 구조물이 존재한다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맵에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설치되어 있는 구조물들을 통해 숨거나 붙어있을 수 있다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키보드와 마우스를 통해 조작을 하며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여럿 커맨드와 </a:t>
            </a:r>
            <a:r>
              <a:rPr lang="ko-KR" altLang="en-US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스타일리쉬한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플레이를 한다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662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2830298" y="1530216"/>
            <a:ext cx="4262855" cy="44460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키보드에서 사용하는 키와 마우스는 다음과 같다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066A0F-2E60-4999-8085-E16589E9B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1" y="2087028"/>
            <a:ext cx="7606140" cy="22234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90C524-FB6E-47CB-A2D0-E171F8834451}"/>
              </a:ext>
            </a:extLst>
          </p:cNvPr>
          <p:cNvSpPr txBox="1"/>
          <p:nvPr/>
        </p:nvSpPr>
        <p:spPr>
          <a:xfrm>
            <a:off x="176021" y="4989243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4,5&gt; </a:t>
            </a:r>
            <a:r>
              <a:rPr lang="ko-KR" altLang="en-US" sz="800" dirty="0">
                <a:solidFill>
                  <a:schemeClr val="bg1"/>
                </a:solidFill>
              </a:rPr>
              <a:t>키보드</a:t>
            </a:r>
            <a:r>
              <a:rPr lang="en-US" altLang="ko-KR" sz="800" dirty="0">
                <a:solidFill>
                  <a:schemeClr val="bg1"/>
                </a:solidFill>
              </a:rPr>
              <a:t>,</a:t>
            </a:r>
            <a:r>
              <a:rPr lang="ko-KR" altLang="en-US" sz="800" dirty="0">
                <a:solidFill>
                  <a:schemeClr val="bg1"/>
                </a:solidFill>
              </a:rPr>
              <a:t> 마우스 예시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AD3C0875-199D-E1A5-B602-65893EA0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B33D3-CDED-06B3-AF4B-5FC0E545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91" y="2190091"/>
            <a:ext cx="2277930" cy="201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53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94AD9815-0CD7-DCAB-E37B-BD61DFD9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260AA-50C2-7FAD-D6F7-92F581164F01}"/>
              </a:ext>
            </a:extLst>
          </p:cNvPr>
          <p:cNvSpPr txBox="1"/>
          <p:nvPr/>
        </p:nvSpPr>
        <p:spPr>
          <a:xfrm>
            <a:off x="252001" y="4935741"/>
            <a:ext cx="9355433" cy="1517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FC000"/>
                </a:solidFill>
                <a:latin typeface="+mj-ea"/>
                <a:ea typeface="+mj-ea"/>
              </a:rPr>
              <a:t>마우스 왼쪽 클릭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기본 공격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또는 와이어 액션과 같은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상호작용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할 수 있다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FC000"/>
                </a:solidFill>
                <a:latin typeface="+mj-ea"/>
                <a:ea typeface="+mj-ea"/>
              </a:rPr>
              <a:t>마우스 오른쪽 클릭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가드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혹은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패링</a:t>
            </a:r>
            <a:r>
              <a:rPr lang="ko-KR" altLang="en-US" sz="20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할 수 있다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FFC000"/>
                </a:solidFill>
                <a:latin typeface="+mj-ea"/>
                <a:ea typeface="+mj-ea"/>
              </a:rPr>
              <a:t>마우스 회전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 시점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카메라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마우스를 통해 정면을 바꿀 수 있다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CB0007-174E-1179-FE17-B6CC3CEC2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47" y="1620213"/>
            <a:ext cx="309094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94AD9815-0CD7-DCAB-E37B-BD61DFD9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6135B-D218-E07C-1D3E-EF3A48CAA27C}"/>
              </a:ext>
            </a:extLst>
          </p:cNvPr>
          <p:cNvSpPr txBox="1"/>
          <p:nvPr/>
        </p:nvSpPr>
        <p:spPr>
          <a:xfrm>
            <a:off x="251999" y="4443299"/>
            <a:ext cx="9355434" cy="201003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W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방향으로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전진</a:t>
            </a:r>
            <a:endParaRPr lang="en-US" altLang="ko-KR" sz="20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A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방향의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왼쪽으로 이동</a:t>
            </a:r>
            <a:endParaRPr lang="en-US" altLang="ko-KR" sz="20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S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방향의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뒤로 이동</a:t>
            </a:r>
            <a:endParaRPr lang="en-US" altLang="ko-KR" sz="20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FFC000"/>
                </a:solidFill>
                <a:latin typeface="+mj-ea"/>
                <a:ea typeface="+mj-ea"/>
              </a:rPr>
              <a:t>D</a:t>
            </a:r>
            <a:r>
              <a:rPr lang="en-US" altLang="ko-KR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0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방향의 </a:t>
            </a:r>
            <a:r>
              <a:rPr lang="ko-KR" alt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오른쪽으로 이동</a:t>
            </a:r>
            <a:endParaRPr lang="en-US" altLang="ko-KR" sz="20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F212D4-EF7A-E1AE-8533-19AE7DBD9915}"/>
              </a:ext>
            </a:extLst>
          </p:cNvPr>
          <p:cNvGrpSpPr/>
          <p:nvPr/>
        </p:nvGrpSpPr>
        <p:grpSpPr>
          <a:xfrm>
            <a:off x="3682298" y="2131129"/>
            <a:ext cx="2494838" cy="1715508"/>
            <a:chOff x="4091331" y="2005074"/>
            <a:chExt cx="1789953" cy="11562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F180F3C-1D2C-643D-5A63-55850C5484CF}"/>
                </a:ext>
              </a:extLst>
            </p:cNvPr>
            <p:cNvSpPr/>
            <p:nvPr/>
          </p:nvSpPr>
          <p:spPr>
            <a:xfrm>
              <a:off x="5311810" y="2607092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D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F5ADA6A-172C-9360-C756-26D40AB962A0}"/>
                </a:ext>
              </a:extLst>
            </p:cNvPr>
            <p:cNvSpPr/>
            <p:nvPr/>
          </p:nvSpPr>
          <p:spPr>
            <a:xfrm>
              <a:off x="4091331" y="2599467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A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0FC9FB8-244B-5BA3-2954-B522299EA130}"/>
                </a:ext>
              </a:extLst>
            </p:cNvPr>
            <p:cNvSpPr/>
            <p:nvPr/>
          </p:nvSpPr>
          <p:spPr>
            <a:xfrm>
              <a:off x="4700980" y="2599467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S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56FCBD0-DC1D-3E51-57D7-59E4C2004458}"/>
                </a:ext>
              </a:extLst>
            </p:cNvPr>
            <p:cNvSpPr/>
            <p:nvPr/>
          </p:nvSpPr>
          <p:spPr>
            <a:xfrm>
              <a:off x="4701077" y="2005074"/>
              <a:ext cx="569474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W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08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223843" y="1940469"/>
            <a:ext cx="9355434" cy="75052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Space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점프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이때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이동키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+ Space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경우 이동방향으로 전진하면서 점프한다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5BA13CB-09E8-48CF-947B-CAF74DFC3685}"/>
              </a:ext>
            </a:extLst>
          </p:cNvPr>
          <p:cNvSpPr/>
          <p:nvPr/>
        </p:nvSpPr>
        <p:spPr>
          <a:xfrm>
            <a:off x="256872" y="1592796"/>
            <a:ext cx="1815659" cy="347673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Space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3F990AF-7A44-4C35-ABB4-063156C8CA5A}"/>
              </a:ext>
            </a:extLst>
          </p:cNvPr>
          <p:cNvSpPr/>
          <p:nvPr/>
        </p:nvSpPr>
        <p:spPr>
          <a:xfrm>
            <a:off x="441892" y="2690995"/>
            <a:ext cx="1445617" cy="490919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Shift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E623507-0815-F407-DB70-A97517A7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19406-F1C1-3827-0A39-7A6FA99B6B7D}"/>
              </a:ext>
            </a:extLst>
          </p:cNvPr>
          <p:cNvSpPr txBox="1"/>
          <p:nvPr/>
        </p:nvSpPr>
        <p:spPr>
          <a:xfrm>
            <a:off x="223843" y="3183329"/>
            <a:ext cx="9355434" cy="134145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Shift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대쉬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보는 방향으로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방향키와 같이 눌러야 시전 된다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  <a:endParaRPr lang="en-US" altLang="ko-KR" sz="12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＊점프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W+ Space+ Shift.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2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W+ Shift-&gt; Space+ Shift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지상에서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이후 공중에서 </a:t>
            </a:r>
            <a:r>
              <a:rPr lang="ko-KR" altLang="en-US" sz="1200" kern="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대쉬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D9CBE45-DEF9-7113-B9F0-64A38583A717}"/>
              </a:ext>
            </a:extLst>
          </p:cNvPr>
          <p:cNvSpPr/>
          <p:nvPr/>
        </p:nvSpPr>
        <p:spPr>
          <a:xfrm>
            <a:off x="879963" y="4566347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Q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F8B9-EE36-73C7-F9E5-9A073A438352}"/>
              </a:ext>
            </a:extLst>
          </p:cNvPr>
          <p:cNvSpPr txBox="1"/>
          <p:nvPr/>
        </p:nvSpPr>
        <p:spPr>
          <a:xfrm>
            <a:off x="223843" y="5117132"/>
            <a:ext cx="4333113" cy="104599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Q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 무기를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와이어로 </a:t>
            </a:r>
            <a:r>
              <a:rPr lang="en-US" altLang="ko-KR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초간 잠시 변경</a:t>
            </a:r>
            <a:r>
              <a:rPr lang="en-US" altLang="ko-KR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</a:t>
            </a:r>
            <a:br>
              <a:rPr lang="en-US" altLang="ko-KR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와이어 액션이 필요한 경우 대상을 향해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Q+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마우스 좌 클릭 시 액션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  <a:b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와이어 사용 직후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Q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키의 재사용 대기시간이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초 적용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B633FC-A72B-AF18-1A59-AB54CAC1F443}"/>
              </a:ext>
            </a:extLst>
          </p:cNvPr>
          <p:cNvSpPr/>
          <p:nvPr/>
        </p:nvSpPr>
        <p:spPr>
          <a:xfrm>
            <a:off x="4961726" y="4566347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E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4E78F-F53C-DFCB-BC08-BCBC2BA6EA39}"/>
              </a:ext>
            </a:extLst>
          </p:cNvPr>
          <p:cNvSpPr txBox="1"/>
          <p:nvPr/>
        </p:nvSpPr>
        <p:spPr>
          <a:xfrm>
            <a:off x="4932012" y="5125316"/>
            <a:ext cx="4647266" cy="113402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E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제자리 엎드리기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또는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벽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붙기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*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일반적으로 사용하면 엎드리기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벽에 붙어서 사용하면 벽 붙기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(W+E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경우 앞으로 슬라이드 하게 된다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843018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991343" y="1850598"/>
            <a:ext cx="3372912" cy="16264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1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1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2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2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3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3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스킬 칸에 있는 스킬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FFC000"/>
                </a:solidFill>
                <a:latin typeface="+mj-ea"/>
                <a:ea typeface="+mj-ea"/>
              </a:rPr>
              <a:t>숫자</a:t>
            </a: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 4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4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칸에 있는 아이템 사용</a:t>
            </a:r>
            <a:endParaRPr lang="en-US" altLang="ko-KR" sz="1600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B9EF30-9829-4440-BE4A-5A1550A51F2A}"/>
              </a:ext>
            </a:extLst>
          </p:cNvPr>
          <p:cNvSpPr txBox="1"/>
          <p:nvPr/>
        </p:nvSpPr>
        <p:spPr>
          <a:xfrm>
            <a:off x="6018079" y="4963803"/>
            <a:ext cx="2958246" cy="44460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K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스킬을 관리할 수 있는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스킬 창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0F0611-A878-4943-BDBC-7262B2FABF48}"/>
              </a:ext>
            </a:extLst>
          </p:cNvPr>
          <p:cNvSpPr txBox="1"/>
          <p:nvPr/>
        </p:nvSpPr>
        <p:spPr>
          <a:xfrm>
            <a:off x="502850" y="3231497"/>
            <a:ext cx="396805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6&gt; </a:t>
            </a:r>
            <a:r>
              <a:rPr lang="ko-KR" altLang="en-US" sz="800" dirty="0">
                <a:solidFill>
                  <a:schemeClr val="bg1"/>
                </a:solidFill>
              </a:rPr>
              <a:t>스킬 셋 </a:t>
            </a:r>
            <a:r>
              <a:rPr lang="en-US" altLang="ko-KR" sz="800" dirty="0">
                <a:solidFill>
                  <a:schemeClr val="bg1"/>
                </a:solidFill>
              </a:rPr>
              <a:t>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  <a:r>
              <a:rPr lang="en-US" altLang="ko-KR" sz="800" dirty="0">
                <a:solidFill>
                  <a:schemeClr val="bg1"/>
                </a:solidFill>
              </a:rPr>
              <a:t> (</a:t>
            </a:r>
            <a:r>
              <a:rPr lang="ko-KR" altLang="en-US" sz="800" dirty="0">
                <a:solidFill>
                  <a:schemeClr val="bg1"/>
                </a:solidFill>
              </a:rPr>
              <a:t>왼쪽 하단 빈 칸이 순서대로 </a:t>
            </a:r>
            <a:r>
              <a:rPr lang="en-US" altLang="ko-KR" sz="800" dirty="0">
                <a:solidFill>
                  <a:schemeClr val="bg1"/>
                </a:solidFill>
              </a:rPr>
              <a:t>1 2 3 4 </a:t>
            </a:r>
            <a:r>
              <a:rPr lang="ko-KR" altLang="en-US" sz="800" dirty="0">
                <a:solidFill>
                  <a:schemeClr val="bg1"/>
                </a:solidFill>
              </a:rPr>
              <a:t>스킬 칸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아이템 칸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4DA4F9-D9A2-424E-A488-F78EBCC9505F}"/>
              </a:ext>
            </a:extLst>
          </p:cNvPr>
          <p:cNvGrpSpPr/>
          <p:nvPr/>
        </p:nvGrpSpPr>
        <p:grpSpPr>
          <a:xfrm>
            <a:off x="611657" y="2546535"/>
            <a:ext cx="3104887" cy="684962"/>
            <a:chOff x="505210" y="3919452"/>
            <a:chExt cx="3104887" cy="68496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A3F5B5F-3008-4FF6-BD4F-E6578B30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711" y="3919452"/>
              <a:ext cx="786386" cy="66141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B200850-9438-49DD-A334-15160D1A8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10" y="3919453"/>
              <a:ext cx="768098" cy="67970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1AAC5C1-1AB8-4FC2-8AD3-FC0AABCF5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965" y="3919452"/>
              <a:ext cx="768098" cy="67970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1126BE8-3C92-4765-8B33-7D2001F8C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956" y="3924709"/>
              <a:ext cx="768098" cy="679705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B11B7EF-353D-4284-AA97-C2865BB61746}"/>
              </a:ext>
            </a:extLst>
          </p:cNvPr>
          <p:cNvGrpSpPr/>
          <p:nvPr/>
        </p:nvGrpSpPr>
        <p:grpSpPr>
          <a:xfrm>
            <a:off x="304086" y="3549999"/>
            <a:ext cx="4234870" cy="2199238"/>
            <a:chOff x="397280" y="2085493"/>
            <a:chExt cx="4291855" cy="24699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636D48A-73A3-4890-9F27-0DB71D6DF324}"/>
                </a:ext>
              </a:extLst>
            </p:cNvPr>
            <p:cNvGrpSpPr/>
            <p:nvPr/>
          </p:nvGrpSpPr>
          <p:grpSpPr>
            <a:xfrm>
              <a:off x="598719" y="2085493"/>
              <a:ext cx="4090416" cy="2469900"/>
              <a:chOff x="598719" y="2085493"/>
              <a:chExt cx="4090416" cy="246990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23E924A-1B2F-41DE-BCA5-264888109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719" y="2085493"/>
                <a:ext cx="4090416" cy="246990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4E9193A-78C6-4DF2-B476-2D1C07456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990" y="4244826"/>
                <a:ext cx="249128" cy="238354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CAC08ED-6E11-427B-9A01-7B863F6F0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369" y="4242569"/>
                <a:ext cx="253848" cy="24286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DEF9F97F-8C51-4EFC-A9A4-00C4B0BE5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6815" y="4241781"/>
                <a:ext cx="257744" cy="24659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988AFDC-0053-4C8C-831D-774A7D823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720" y="4236965"/>
                <a:ext cx="272746" cy="254074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41DCC98-2629-4146-B5C3-04EFA573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225">
              <a:off x="397280" y="2808109"/>
              <a:ext cx="2913070" cy="163860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5F01BD4-3C8E-4CCA-912C-22DC47013998}"/>
              </a:ext>
            </a:extLst>
          </p:cNvPr>
          <p:cNvSpPr txBox="1"/>
          <p:nvPr/>
        </p:nvSpPr>
        <p:spPr>
          <a:xfrm>
            <a:off x="396171" y="5730168"/>
            <a:ext cx="13959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7&gt; </a:t>
            </a:r>
            <a:r>
              <a:rPr lang="ko-KR" altLang="en-US" sz="800" dirty="0">
                <a:solidFill>
                  <a:schemeClr val="bg1"/>
                </a:solidFill>
              </a:rPr>
              <a:t>게임 내 </a:t>
            </a:r>
            <a:r>
              <a:rPr lang="en-US" altLang="ko-KR" sz="800" dirty="0">
                <a:solidFill>
                  <a:schemeClr val="bg1"/>
                </a:solidFill>
              </a:rPr>
              <a:t>UI </a:t>
            </a:r>
            <a:r>
              <a:rPr lang="ko-KR" altLang="en-US" sz="800" dirty="0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FFCD193-E6C2-40E4-8383-DD8CFE564E44}"/>
              </a:ext>
            </a:extLst>
          </p:cNvPr>
          <p:cNvSpPr/>
          <p:nvPr/>
        </p:nvSpPr>
        <p:spPr>
          <a:xfrm>
            <a:off x="5204170" y="3742192"/>
            <a:ext cx="569475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ESC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7B1E6C0-FDFA-45D1-B77D-9E6C8F592493}"/>
              </a:ext>
            </a:extLst>
          </p:cNvPr>
          <p:cNvSpPr/>
          <p:nvPr/>
        </p:nvSpPr>
        <p:spPr>
          <a:xfrm>
            <a:off x="5204171" y="4908990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K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0CDB53-89AE-E681-8F32-1E0F26745CA7}"/>
              </a:ext>
            </a:extLst>
          </p:cNvPr>
          <p:cNvGrpSpPr/>
          <p:nvPr/>
        </p:nvGrpSpPr>
        <p:grpSpPr>
          <a:xfrm>
            <a:off x="3903924" y="2122863"/>
            <a:ext cx="2040265" cy="461769"/>
            <a:chOff x="3721892" y="1516017"/>
            <a:chExt cx="2040265" cy="461769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0F499D54-1613-485E-9C35-9E743B8BEF80}"/>
                </a:ext>
              </a:extLst>
            </p:cNvPr>
            <p:cNvSpPr/>
            <p:nvPr/>
          </p:nvSpPr>
          <p:spPr>
            <a:xfrm>
              <a:off x="3721892" y="1519112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8F4DFBD-9D37-4B52-9538-DCA802B19906}"/>
                </a:ext>
              </a:extLst>
            </p:cNvPr>
            <p:cNvSpPr/>
            <p:nvPr/>
          </p:nvSpPr>
          <p:spPr>
            <a:xfrm>
              <a:off x="4255172" y="1519112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7037B30-275E-406E-82C6-250401C379D9}"/>
                </a:ext>
              </a:extLst>
            </p:cNvPr>
            <p:cNvSpPr/>
            <p:nvPr/>
          </p:nvSpPr>
          <p:spPr>
            <a:xfrm>
              <a:off x="4788452" y="1519112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4A91476A-4A68-4593-93EB-7118D46ED9D7}"/>
                </a:ext>
              </a:extLst>
            </p:cNvPr>
            <p:cNvSpPr/>
            <p:nvPr/>
          </p:nvSpPr>
          <p:spPr>
            <a:xfrm>
              <a:off x="5321732" y="1516017"/>
              <a:ext cx="440425" cy="458674"/>
            </a:xfrm>
            <a:prstGeom prst="roundRect">
              <a:avLst/>
            </a:prstGeom>
            <a:noFill/>
            <a:ln w="412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809DBEB-3866-C76A-A74C-938F0C7B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65803-EDF9-034A-882C-804F0741ED4E}"/>
              </a:ext>
            </a:extLst>
          </p:cNvPr>
          <p:cNvSpPr txBox="1"/>
          <p:nvPr/>
        </p:nvSpPr>
        <p:spPr>
          <a:xfrm>
            <a:off x="6018079" y="3591438"/>
            <a:ext cx="2958246" cy="104599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FFC000"/>
                </a:solidFill>
                <a:latin typeface="+mj-ea"/>
                <a:ea typeface="+mj-ea"/>
              </a:rPr>
              <a:t>ESC</a:t>
            </a:r>
            <a:r>
              <a:rPr lang="en-US" altLang="ko-KR" sz="1600" kern="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일시정지</a:t>
            </a:r>
            <a:endParaRPr lang="en-US" altLang="ko-KR" sz="1600" kern="0" dirty="0">
              <a:solidFill>
                <a:schemeClr val="accent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* (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옵션이나 일시 정지 해제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b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나가기 등 창을 띄울 수 있음</a:t>
            </a:r>
            <a:r>
              <a:rPr lang="en-US" altLang="ko-KR" sz="12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81148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키 요약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E623507-0815-F407-DB70-A97517A7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19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603C032-708A-49EC-3533-59FF615E7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80951"/>
              </p:ext>
            </p:extLst>
          </p:nvPr>
        </p:nvGraphicFramePr>
        <p:xfrm>
          <a:off x="284008" y="1475440"/>
          <a:ext cx="9355436" cy="390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584">
                  <a:extLst>
                    <a:ext uri="{9D8B030D-6E8A-4147-A177-3AD203B41FA5}">
                      <a16:colId xmlns:a16="http://schemas.microsoft.com/office/drawing/2014/main" val="2238146055"/>
                    </a:ext>
                  </a:extLst>
                </a:gridCol>
                <a:gridCol w="3681134">
                  <a:extLst>
                    <a:ext uri="{9D8B030D-6E8A-4147-A177-3AD203B41FA5}">
                      <a16:colId xmlns:a16="http://schemas.microsoft.com/office/drawing/2014/main" val="1567963847"/>
                    </a:ext>
                  </a:extLst>
                </a:gridCol>
                <a:gridCol w="927378">
                  <a:extLst>
                    <a:ext uri="{9D8B030D-6E8A-4147-A177-3AD203B41FA5}">
                      <a16:colId xmlns:a16="http://schemas.microsoft.com/office/drawing/2014/main" val="4140599842"/>
                    </a:ext>
                  </a:extLst>
                </a:gridCol>
                <a:gridCol w="3750340">
                  <a:extLst>
                    <a:ext uri="{9D8B030D-6E8A-4147-A177-3AD203B41FA5}">
                      <a16:colId xmlns:a16="http://schemas.microsoft.com/office/drawing/2014/main" val="3291237376"/>
                    </a:ext>
                  </a:extLst>
                </a:gridCol>
              </a:tblGrid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436350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앞으로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Q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자신의 주 무기 와이어로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364689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왼쪽으로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E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엎드리기 </a:t>
                      </a: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슬라이드</a:t>
                      </a: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)/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벽 붙기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325834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뒤로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스킬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765828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오른쪽으로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스킬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127749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SPACE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점프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스킬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166856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SHIFT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대쉬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번 칸에 있는 아이템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794809"/>
                  </a:ext>
                </a:extLst>
              </a:tr>
              <a:tr h="488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ESC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K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스킬 매니지먼트 창 </a:t>
                      </a: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  <a:cs typeface="+mn-cs"/>
                        </a:rPr>
                        <a:t>On/Off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175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01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4639E7F-1791-49FA-80AF-E8876E4E5BD3}"/>
              </a:ext>
            </a:extLst>
          </p:cNvPr>
          <p:cNvCxnSpPr>
            <a:cxnSpLocks/>
          </p:cNvCxnSpPr>
          <p:nvPr/>
        </p:nvCxnSpPr>
        <p:spPr>
          <a:xfrm>
            <a:off x="4657725" y="4881512"/>
            <a:ext cx="5248275" cy="0"/>
          </a:xfrm>
          <a:prstGeom prst="line">
            <a:avLst/>
          </a:prstGeom>
          <a:noFill/>
          <a:ln w="1588" cap="flat">
            <a:solidFill>
              <a:schemeClr val="tx1">
                <a:lumMod val="85000"/>
                <a:lumOff val="15000"/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9E8315-28F2-4561-8DE8-5E9B9C7F24AC}"/>
              </a:ext>
            </a:extLst>
          </p:cNvPr>
          <p:cNvCxnSpPr>
            <a:cxnSpLocks/>
          </p:cNvCxnSpPr>
          <p:nvPr/>
        </p:nvCxnSpPr>
        <p:spPr>
          <a:xfrm>
            <a:off x="335118" y="4350394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21CA90D-BE20-423D-9D22-B8FDA8101916}"/>
              </a:ext>
            </a:extLst>
          </p:cNvPr>
          <p:cNvCxnSpPr>
            <a:cxnSpLocks/>
          </p:cNvCxnSpPr>
          <p:nvPr/>
        </p:nvCxnSpPr>
        <p:spPr>
          <a:xfrm>
            <a:off x="5320139" y="973630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DFD96F0-ADD6-4C8E-AEDD-E928C7847D13}"/>
              </a:ext>
            </a:extLst>
          </p:cNvPr>
          <p:cNvCxnSpPr>
            <a:cxnSpLocks/>
          </p:cNvCxnSpPr>
          <p:nvPr/>
        </p:nvCxnSpPr>
        <p:spPr>
          <a:xfrm>
            <a:off x="5467417" y="2829287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4E1D1EC-D22C-4EAE-BA76-88CCD574C1EE}"/>
              </a:ext>
            </a:extLst>
          </p:cNvPr>
          <p:cNvCxnSpPr>
            <a:cxnSpLocks/>
          </p:cNvCxnSpPr>
          <p:nvPr/>
        </p:nvCxnSpPr>
        <p:spPr>
          <a:xfrm>
            <a:off x="5838476" y="4261839"/>
            <a:ext cx="38293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270DE6-72EE-4563-A6D4-E1FF63A3F354}"/>
              </a:ext>
            </a:extLst>
          </p:cNvPr>
          <p:cNvCxnSpPr>
            <a:cxnSpLocks/>
          </p:cNvCxnSpPr>
          <p:nvPr/>
        </p:nvCxnSpPr>
        <p:spPr>
          <a:xfrm>
            <a:off x="357751" y="981075"/>
            <a:ext cx="70917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C2704E6-9D3A-4D8E-9BBB-E30574559162}"/>
              </a:ext>
            </a:extLst>
          </p:cNvPr>
          <p:cNvCxnSpPr>
            <a:cxnSpLocks/>
          </p:cNvCxnSpPr>
          <p:nvPr/>
        </p:nvCxnSpPr>
        <p:spPr>
          <a:xfrm>
            <a:off x="551141" y="2310242"/>
            <a:ext cx="77766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472E1C-D994-44E7-A681-73CB202EB0AE}"/>
              </a:ext>
            </a:extLst>
          </p:cNvPr>
          <p:cNvSpPr txBox="1"/>
          <p:nvPr/>
        </p:nvSpPr>
        <p:spPr>
          <a:xfrm>
            <a:off x="3328444" y="82718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3P~6P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6FC67F-E13D-46C1-8750-AB8440CAA398}"/>
              </a:ext>
            </a:extLst>
          </p:cNvPr>
          <p:cNvSpPr txBox="1"/>
          <p:nvPr/>
        </p:nvSpPr>
        <p:spPr>
          <a:xfrm>
            <a:off x="3323188" y="215651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7P~11P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EA10D-27C2-418A-BD7C-3DA743F93403}"/>
              </a:ext>
            </a:extLst>
          </p:cNvPr>
          <p:cNvSpPr txBox="1"/>
          <p:nvPr/>
        </p:nvSpPr>
        <p:spPr>
          <a:xfrm>
            <a:off x="3323188" y="416066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12P~24P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0F6E86-60D1-4358-827E-22DD9DDEC5E4}"/>
              </a:ext>
            </a:extLst>
          </p:cNvPr>
          <p:cNvSpPr txBox="1"/>
          <p:nvPr/>
        </p:nvSpPr>
        <p:spPr>
          <a:xfrm>
            <a:off x="8780666" y="819741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25P~57P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D12DDA-D3A3-4B7B-B34D-61BE74C3DBFB}"/>
              </a:ext>
            </a:extLst>
          </p:cNvPr>
          <p:cNvSpPr txBox="1"/>
          <p:nvPr/>
        </p:nvSpPr>
        <p:spPr>
          <a:xfrm>
            <a:off x="8781286" y="340246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59P~63P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5DE1E1-7FED-4587-865D-791F254379DF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목차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79B508C0-F347-45EF-B184-A54B72B0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53DD3A-8E80-42D3-92F6-930B3F2214FB}"/>
              </a:ext>
            </a:extLst>
          </p:cNvPr>
          <p:cNvSpPr txBox="1"/>
          <p:nvPr/>
        </p:nvSpPr>
        <p:spPr>
          <a:xfrm>
            <a:off x="1481421" y="788963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9B6FFE-1C38-443A-AC01-B15EB48A6401}"/>
              </a:ext>
            </a:extLst>
          </p:cNvPr>
          <p:cNvSpPr txBox="1"/>
          <p:nvPr/>
        </p:nvSpPr>
        <p:spPr>
          <a:xfrm>
            <a:off x="1481421" y="2132856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1AC945-84A2-4E0F-A08A-4DE9D76E199A}"/>
              </a:ext>
            </a:extLst>
          </p:cNvPr>
          <p:cNvSpPr txBox="1"/>
          <p:nvPr/>
        </p:nvSpPr>
        <p:spPr>
          <a:xfrm>
            <a:off x="1481421" y="4170882"/>
            <a:ext cx="1836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플레이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5F110B-8329-4753-A38F-9F9848096C3F}"/>
              </a:ext>
            </a:extLst>
          </p:cNvPr>
          <p:cNvSpPr txBox="1"/>
          <p:nvPr/>
        </p:nvSpPr>
        <p:spPr>
          <a:xfrm>
            <a:off x="6707009" y="796409"/>
            <a:ext cx="1717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디자인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8A2A0-91E7-4114-ACE7-8FF13D52975D}"/>
              </a:ext>
            </a:extLst>
          </p:cNvPr>
          <p:cNvSpPr txBox="1"/>
          <p:nvPr/>
        </p:nvSpPr>
        <p:spPr>
          <a:xfrm>
            <a:off x="6732335" y="3371684"/>
            <a:ext cx="1490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6.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참고문헌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E8AEF41-A81D-43BD-A2E5-F96F106135D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0CD8A0-4223-49B5-9EDE-16240D8A8609}"/>
              </a:ext>
            </a:extLst>
          </p:cNvPr>
          <p:cNvSpPr txBox="1"/>
          <p:nvPr/>
        </p:nvSpPr>
        <p:spPr>
          <a:xfrm>
            <a:off x="1328802" y="1160905"/>
            <a:ext cx="1994386" cy="63258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기획의도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기획방향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유사게임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860819-52CB-4407-AC5E-3574E3F1CC3E}"/>
              </a:ext>
            </a:extLst>
          </p:cNvPr>
          <p:cNvSpPr txBox="1"/>
          <p:nvPr/>
        </p:nvSpPr>
        <p:spPr>
          <a:xfrm>
            <a:off x="1328801" y="2507076"/>
            <a:ext cx="2292051" cy="63258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정보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스토리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 스토리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2.4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캐릭터 소개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목표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425940-F927-4A25-B165-FDBC1E5D25DF}"/>
              </a:ext>
            </a:extLst>
          </p:cNvPr>
          <p:cNvSpPr txBox="1"/>
          <p:nvPr/>
        </p:nvSpPr>
        <p:spPr>
          <a:xfrm>
            <a:off x="1331877" y="4526710"/>
            <a:ext cx="2396987" cy="8092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조작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411D62-9C79-4718-AA0D-3ED9FD40076E}"/>
              </a:ext>
            </a:extLst>
          </p:cNvPr>
          <p:cNvSpPr txBox="1"/>
          <p:nvPr/>
        </p:nvSpPr>
        <p:spPr>
          <a:xfrm>
            <a:off x="6774547" y="4097491"/>
            <a:ext cx="1490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7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부록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FD71B1-07BD-458C-A644-CCBE4A7D3902}"/>
              </a:ext>
            </a:extLst>
          </p:cNvPr>
          <p:cNvSpPr txBox="1"/>
          <p:nvPr/>
        </p:nvSpPr>
        <p:spPr>
          <a:xfrm>
            <a:off x="8780666" y="412495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64P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2A2F2F-3765-43C3-B708-6DC26E4DCE9A}"/>
              </a:ext>
            </a:extLst>
          </p:cNvPr>
          <p:cNvSpPr txBox="1"/>
          <p:nvPr/>
        </p:nvSpPr>
        <p:spPr>
          <a:xfrm>
            <a:off x="6526258" y="1160748"/>
            <a:ext cx="2747222" cy="8092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4.1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시스템 디자인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D0874B7-E093-4F44-BDEA-439333E48605}"/>
              </a:ext>
            </a:extLst>
          </p:cNvPr>
          <p:cNvCxnSpPr>
            <a:cxnSpLocks/>
          </p:cNvCxnSpPr>
          <p:nvPr/>
        </p:nvCxnSpPr>
        <p:spPr>
          <a:xfrm>
            <a:off x="5776729" y="3606386"/>
            <a:ext cx="77766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124A395-47D3-4924-B870-EE9C2C0599A0}"/>
              </a:ext>
            </a:extLst>
          </p:cNvPr>
          <p:cNvSpPr txBox="1"/>
          <p:nvPr/>
        </p:nvSpPr>
        <p:spPr>
          <a:xfrm>
            <a:off x="8780666" y="267832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58P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D0F2F6-0F89-40B2-AAA1-9A8F13B03E57}"/>
              </a:ext>
            </a:extLst>
          </p:cNvPr>
          <p:cNvSpPr txBox="1"/>
          <p:nvPr/>
        </p:nvSpPr>
        <p:spPr>
          <a:xfrm>
            <a:off x="6732335" y="2645877"/>
            <a:ext cx="162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Clr>
                <a:schemeClr val="bg1"/>
              </a:buClr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5.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추후 계획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DB596F-04EC-32C7-97F5-CD01C545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66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구조물들과 상호작용을 하여 이동을 할 수 있게 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673574" y="4807266"/>
            <a:ext cx="145584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8&gt; </a:t>
            </a:r>
            <a:r>
              <a:rPr lang="ko-KR" altLang="en-US" sz="800" dirty="0">
                <a:solidFill>
                  <a:schemeClr val="bg1"/>
                </a:solidFill>
              </a:rPr>
              <a:t>와이어 이동 예시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5FE567-76BA-4D18-A4E7-74F6A48C7C4F}"/>
              </a:ext>
            </a:extLst>
          </p:cNvPr>
          <p:cNvGrpSpPr/>
          <p:nvPr/>
        </p:nvGrpSpPr>
        <p:grpSpPr>
          <a:xfrm>
            <a:off x="4971176" y="1944370"/>
            <a:ext cx="4757617" cy="3772087"/>
            <a:chOff x="468395" y="4249190"/>
            <a:chExt cx="4757617" cy="377208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3B7D099-8F52-4F0A-8987-7719F10A3E87}"/>
                </a:ext>
              </a:extLst>
            </p:cNvPr>
            <p:cNvSpPr/>
            <p:nvPr/>
          </p:nvSpPr>
          <p:spPr>
            <a:xfrm>
              <a:off x="468395" y="4606889"/>
              <a:ext cx="4757617" cy="34143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>
                <a:lnSpc>
                  <a:spcPct val="160000"/>
                </a:lnSpc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벽에 있는 고리 부분에 플레이어는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rgbClr val="F79646"/>
                  </a:solidFill>
                  <a:latin typeface="+mj-ea"/>
                  <a:ea typeface="+mj-ea"/>
                </a:rPr>
                <a:t>와이어를 걸어 빠른 이동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이 가능하다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fontAlgn="base">
                <a:lnSpc>
                  <a:spcPct val="160000"/>
                </a:lnSpc>
              </a:pPr>
              <a:endParaRPr lang="en-US" altLang="ko-KR" b="1" kern="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fontAlgn="base">
                <a:lnSpc>
                  <a:spcPct val="160000"/>
                </a:lnSpc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키보드 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Q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키 누른 상태에서 상호작용 포인트를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바라본 상태로 좌 클릭하게 되면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와이어가 나가며 이동이 가능해진다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05D7525-C8FD-4155-A8E0-15F86996BD3C}"/>
                </a:ext>
              </a:extLst>
            </p:cNvPr>
            <p:cNvSpPr/>
            <p:nvPr/>
          </p:nvSpPr>
          <p:spPr>
            <a:xfrm>
              <a:off x="2112441" y="4249190"/>
              <a:ext cx="1476164" cy="4072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와이어 이동</a:t>
              </a:r>
            </a:p>
          </p:txBody>
        </p: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ACD8B70F-FAD7-45E8-2C4D-08488837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EED86E-73D1-E28C-76BF-431C7CDC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0" y="2664027"/>
            <a:ext cx="4052782" cy="21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29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구조물들과 상호작용을 하여 이동을 할 수 있게 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950C4AD-D495-45B4-95B5-853270D8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62" y="2668639"/>
            <a:ext cx="4053089" cy="21432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583045" y="4816490"/>
            <a:ext cx="135325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9&gt; </a:t>
            </a:r>
            <a:r>
              <a:rPr lang="ko-KR" altLang="en-US" sz="800" dirty="0">
                <a:solidFill>
                  <a:schemeClr val="bg1"/>
                </a:solidFill>
              </a:rPr>
              <a:t>레일 이동 예시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DA660E7-E83B-9883-CB00-BF96BF4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630899-DB7E-3543-4544-5C0A0AFE33E0}"/>
              </a:ext>
            </a:extLst>
          </p:cNvPr>
          <p:cNvGrpSpPr/>
          <p:nvPr/>
        </p:nvGrpSpPr>
        <p:grpSpPr>
          <a:xfrm>
            <a:off x="4970954" y="1944368"/>
            <a:ext cx="4757616" cy="3772091"/>
            <a:chOff x="4908312" y="4373371"/>
            <a:chExt cx="4757616" cy="218356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3A68DC8-E092-FBCE-4FC4-37F4A2F82C6F}"/>
                </a:ext>
              </a:extLst>
            </p:cNvPr>
            <p:cNvSpPr/>
            <p:nvPr/>
          </p:nvSpPr>
          <p:spPr>
            <a:xfrm>
              <a:off x="4908312" y="4580435"/>
              <a:ext cx="4757616" cy="197650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레일 부분에 칼을 걸치는 액션을 추가하여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설치된 레일을 따라 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이동하게 끔 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와이어와 다르게 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Q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를 누를 필요가 없고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해당 구조물 근처에서 점프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(SPACE)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한 뒤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클릭하면 이동할 수 있게 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D0E2769-DC27-6A34-3F29-B82C2157CB6A}"/>
                </a:ext>
              </a:extLst>
            </p:cNvPr>
            <p:cNvSpPr/>
            <p:nvPr/>
          </p:nvSpPr>
          <p:spPr>
            <a:xfrm>
              <a:off x="6552580" y="4373371"/>
              <a:ext cx="1476164" cy="23575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레일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375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존재하는 구조물 뒤에 은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/</a:t>
            </a: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엄폐가 가능하다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304107" y="5349920"/>
            <a:ext cx="273664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10,11&gt; 2</a:t>
            </a:r>
            <a:r>
              <a:rPr lang="ko-KR" altLang="en-US" sz="800" dirty="0">
                <a:solidFill>
                  <a:schemeClr val="bg1"/>
                </a:solidFill>
              </a:rPr>
              <a:t>스테이지 한정 구조물 바위와 나무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540BC2-6C3E-413C-B220-FC10EDAC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" y="2060846"/>
            <a:ext cx="2110723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EA9718-44BC-46A7-ACE0-A14AF170D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92" y="2060848"/>
            <a:ext cx="2096229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6D5ACDC3-12ED-953B-8F04-7AA63776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4CA598-F769-8D8F-43C2-E0E05F8D8143}"/>
              </a:ext>
            </a:extLst>
          </p:cNvPr>
          <p:cNvGrpSpPr/>
          <p:nvPr/>
        </p:nvGrpSpPr>
        <p:grpSpPr>
          <a:xfrm>
            <a:off x="4999852" y="1920505"/>
            <a:ext cx="4666264" cy="4177587"/>
            <a:chOff x="6421219" y="5350906"/>
            <a:chExt cx="4436986" cy="241829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459BF4B-7EAE-1714-DE70-A9B48591F9D5}"/>
                </a:ext>
              </a:extLst>
            </p:cNvPr>
            <p:cNvSpPr/>
            <p:nvPr/>
          </p:nvSpPr>
          <p:spPr>
            <a:xfrm>
              <a:off x="6421219" y="5456453"/>
              <a:ext cx="4436986" cy="2312751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각 스테이지에서는 스테이지 컨셉에 맞는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구조물들이 여럿 존재한다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예를 들면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2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스테이지에는 나무와 바위와 같은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구조물들이 존재한다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800" b="1" kern="0" dirty="0">
                <a:solidFill>
                  <a:schemeClr val="tx1"/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또한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벽 뒤에 숨을 수 있고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벽에 가까이서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E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(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벽 붙기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)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를 누를 경우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벽에 붙을 수 있다</a:t>
              </a:r>
              <a:r>
                <a:rPr lang="en-US" altLang="ko-KR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.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F78DA64-8437-1FC0-F6BD-3A5E89779B94}"/>
                </a:ext>
              </a:extLst>
            </p:cNvPr>
            <p:cNvSpPr/>
            <p:nvPr/>
          </p:nvSpPr>
          <p:spPr>
            <a:xfrm>
              <a:off x="7944789" y="5350906"/>
              <a:ext cx="1428300" cy="211093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구조물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15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힐 팩을 얻어 체력을 보충할 수 있다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301624" y="5350219"/>
            <a:ext cx="269016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12&gt;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구급상자 이미지 예시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9C2B34-FFDC-44B0-8282-7CD54F3577B0}"/>
              </a:ext>
            </a:extLst>
          </p:cNvPr>
          <p:cNvGrpSpPr/>
          <p:nvPr/>
        </p:nvGrpSpPr>
        <p:grpSpPr>
          <a:xfrm>
            <a:off x="4999852" y="1920503"/>
            <a:ext cx="4666263" cy="4177589"/>
            <a:chOff x="5010520" y="4377341"/>
            <a:chExt cx="4585674" cy="241830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3937946-2C4B-40BA-B480-8E96E5D207D8}"/>
                </a:ext>
              </a:extLst>
            </p:cNvPr>
            <p:cNvSpPr/>
            <p:nvPr/>
          </p:nvSpPr>
          <p:spPr>
            <a:xfrm>
              <a:off x="5010520" y="4482889"/>
              <a:ext cx="4585674" cy="2312752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곳곳에 구급상자가 존재하며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별 구급상자 개수가 다르다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accent6">
                    <a:lumMod val="75000"/>
                  </a:schemeClr>
                </a:solidFill>
                <a:ea typeface="+mj-ea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상자 위치로 갔을 때 자동으로 회복</a:t>
              </a: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마다 회복하는 체력이 차이가 있다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D391C2D-62D0-4042-8DBA-35A4BACF24FF}"/>
                </a:ext>
              </a:extLst>
            </p:cNvPr>
            <p:cNvSpPr/>
            <p:nvPr/>
          </p:nvSpPr>
          <p:spPr>
            <a:xfrm>
              <a:off x="6585144" y="4377341"/>
              <a:ext cx="1476164" cy="211095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구급상자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A18ACB1-8393-47E5-A180-9BF6A6864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4" y="2060848"/>
            <a:ext cx="4227496" cy="328937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29F9808-A0E1-1D73-1988-55B3AC69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90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상호작용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60512" y="1158387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플레이어는 맵 곳곳에 설치된 나무상자를 열어 사용 아이템을 얻을 수 있다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026EF33C-FB49-889F-7029-ADC698B6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9D45D6-F544-1D3F-F23B-6120E273DF69}"/>
              </a:ext>
            </a:extLst>
          </p:cNvPr>
          <p:cNvGrpSpPr/>
          <p:nvPr/>
        </p:nvGrpSpPr>
        <p:grpSpPr>
          <a:xfrm>
            <a:off x="4999852" y="1920503"/>
            <a:ext cx="4666263" cy="4177589"/>
            <a:chOff x="5298807" y="4220265"/>
            <a:chExt cx="4272012" cy="241082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6B6D57B-C8C8-19F5-E2B3-8E0E6DBA12D5}"/>
                </a:ext>
              </a:extLst>
            </p:cNvPr>
            <p:cNvSpPr/>
            <p:nvPr/>
          </p:nvSpPr>
          <p:spPr>
            <a:xfrm>
              <a:off x="5298807" y="4325488"/>
              <a:ext cx="4272012" cy="2305599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곳곳에 나무상자가 존재하며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스테이지 별 나무상자 개수가 다르다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상자 앞 위치로 가서 마우스 좌 클릭 할 때 </a:t>
              </a:r>
              <a:b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상자가 열리게 된다</a:t>
              </a:r>
              <a:r>
                <a:rPr lang="en-US" altLang="ko-KR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b="1" kern="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R="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kern="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연 상자의 아이템은 </a:t>
              </a:r>
              <a:r>
                <a:rPr lang="ko-KR" altLang="en-US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자동적으로 </a:t>
              </a:r>
              <a:br>
                <a:rPr lang="en-US" altLang="ko-KR" sz="1800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</a:b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사용 아이템</a:t>
              </a:r>
              <a:r>
                <a:rPr lang="en-US" altLang="ko-KR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(4</a:t>
              </a: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번</a:t>
              </a:r>
              <a:r>
                <a:rPr lang="en-US" altLang="ko-KR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)</a:t>
              </a:r>
              <a:r>
                <a:rPr lang="ko-KR" altLang="en-US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 창으로 들어가게 된다</a:t>
              </a:r>
              <a:r>
                <a:rPr lang="en-US" altLang="ko-KR" b="1" kern="0" dirty="0">
                  <a:solidFill>
                    <a:schemeClr val="accent6">
                      <a:lumMod val="75000"/>
                    </a:schemeClr>
                  </a:solidFill>
                  <a:ea typeface="+mj-ea"/>
                </a:rPr>
                <a:t>.</a:t>
              </a:r>
              <a:endParaRPr lang="en-US" altLang="ko-KR" sz="1800" b="1" kern="0" dirty="0">
                <a:solidFill>
                  <a:schemeClr val="accent6">
                    <a:lumMod val="75000"/>
                  </a:schemeClr>
                </a:solidFill>
                <a:ea typeface="+mj-ea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B3B2171-7820-5D6D-86F3-BD6818EBB38B}"/>
                </a:ext>
              </a:extLst>
            </p:cNvPr>
            <p:cNvSpPr/>
            <p:nvPr/>
          </p:nvSpPr>
          <p:spPr>
            <a:xfrm>
              <a:off x="6765727" y="4220265"/>
              <a:ext cx="1375194" cy="210442"/>
            </a:xfrm>
            <a:prstGeom prst="roundRect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나무상자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A31F5C7-F47C-91A8-C7FC-5645B9748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0688" y="1591784"/>
            <a:ext cx="3289371" cy="422749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B488BC-A20A-58C4-FCE9-8B53DA7B32CB}"/>
              </a:ext>
            </a:extLst>
          </p:cNvPr>
          <p:cNvSpPr txBox="1"/>
          <p:nvPr/>
        </p:nvSpPr>
        <p:spPr>
          <a:xfrm>
            <a:off x="301624" y="5350219"/>
            <a:ext cx="241604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13&gt;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나무상자 이미지 예시</a:t>
            </a:r>
          </a:p>
        </p:txBody>
      </p:sp>
    </p:spTree>
    <p:extLst>
      <p:ext uri="{BB962C8B-B14F-4D97-AF65-F5344CB8AC3E}">
        <p14:creationId xmlns:p14="http://schemas.microsoft.com/office/powerpoint/2010/main" val="356870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 상자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533902" y="1249673"/>
            <a:ext cx="9046922" cy="4679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bg1"/>
                </a:solidFill>
                <a:ea typeface="+mj-ea"/>
              </a:rPr>
              <a:t>나무상자 안에는 독 표창 혹은 수류탄이 존재한다</a:t>
            </a:r>
            <a:r>
              <a:rPr lang="en-US" altLang="ko-KR" sz="1600" kern="0" dirty="0">
                <a:solidFill>
                  <a:schemeClr val="bg1"/>
                </a:solidFill>
                <a:ea typeface="+mj-ea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533902" y="5718201"/>
            <a:ext cx="19912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14,15&gt; </a:t>
            </a:r>
            <a:r>
              <a:rPr lang="ko-KR" altLang="en-US" sz="800" dirty="0">
                <a:solidFill>
                  <a:schemeClr val="bg1"/>
                </a:solidFill>
              </a:rPr>
              <a:t>나무상자 구성 품목 예시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C7678A-5D0B-4B0C-ADDC-7EEA533DF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0" y="1489042"/>
            <a:ext cx="2205742" cy="2205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B9EB67-E255-42F3-8DD8-DFA1AC5F95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88" y="3573214"/>
            <a:ext cx="1888164" cy="188514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E58C150-09BC-4830-A8B3-6FAF8F5BEADA}"/>
              </a:ext>
            </a:extLst>
          </p:cNvPr>
          <p:cNvSpPr/>
          <p:nvPr/>
        </p:nvSpPr>
        <p:spPr>
          <a:xfrm>
            <a:off x="3135896" y="1943016"/>
            <a:ext cx="5008872" cy="1406473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독 표창이 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 존재한다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번을 누르고 좌클릭을 할 때 날라간다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F1A27F"/>
                </a:solidFill>
                <a:ea typeface="+mj-ea"/>
              </a:rPr>
              <a:t>적은 맞으면 즉사하게 된다</a:t>
            </a:r>
            <a:r>
              <a:rPr lang="en-US" altLang="ko-KR" kern="0" dirty="0">
                <a:solidFill>
                  <a:srgbClr val="F1A27F"/>
                </a:solidFill>
                <a:ea typeface="+mj-ea"/>
              </a:rPr>
              <a:t>.</a:t>
            </a:r>
            <a:endParaRPr lang="en-US" altLang="ko-KR" sz="1800" kern="0" dirty="0">
              <a:solidFill>
                <a:srgbClr val="F1A27F"/>
              </a:solidFill>
              <a:ea typeface="+mj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097210-FEDA-4445-8E79-5EE5293D5CF3}"/>
              </a:ext>
            </a:extLst>
          </p:cNvPr>
          <p:cNvSpPr/>
          <p:nvPr/>
        </p:nvSpPr>
        <p:spPr>
          <a:xfrm>
            <a:off x="3153121" y="3812548"/>
            <a:ext cx="5008872" cy="1752816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수류탄이 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 존재한다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번을 누르고 좌클릭을 할 때 날라간다</a:t>
            </a:r>
            <a:r>
              <a:rPr lang="en-US" altLang="ko-KR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던지고 나서 </a:t>
            </a:r>
            <a:r>
              <a:rPr lang="en-US" altLang="ko-KR" sz="1800" kern="0" dirty="0">
                <a:solidFill>
                  <a:srgbClr val="F1A27F"/>
                </a:solidFill>
                <a:ea typeface="+mj-ea"/>
              </a:rPr>
              <a:t>3</a:t>
            </a:r>
            <a:r>
              <a:rPr lang="ko-KR" altLang="en-US" sz="1800" kern="0" dirty="0">
                <a:solidFill>
                  <a:srgbClr val="F1A27F"/>
                </a:solidFill>
                <a:ea typeface="+mj-ea"/>
              </a:rPr>
              <a:t>초 뒤 폭발</a:t>
            </a:r>
            <a:r>
              <a:rPr lang="ko-KR" altLang="en-US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하며</a:t>
            </a:r>
            <a:r>
              <a:rPr lang="en-US" altLang="ko-KR" sz="18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endParaRPr lang="en-US" altLang="ko-KR" kern="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F1A27F"/>
                </a:solidFill>
                <a:ea typeface="+mj-ea"/>
              </a:rPr>
              <a:t>주변에 피해를 입힌다</a:t>
            </a:r>
            <a:r>
              <a:rPr lang="en-US" altLang="ko-KR" sz="1800" kern="0" dirty="0">
                <a:solidFill>
                  <a:srgbClr val="F1A27F"/>
                </a:solidFill>
                <a:ea typeface="+mj-ea"/>
              </a:rPr>
              <a:t>.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927C405-2C04-583B-16A8-7C7890E7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23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시스템 디자인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27F03A-0A6E-433D-B630-50E346D856B6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FAEA87-65C3-4F33-8015-08D5D4F2E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3" y="1607311"/>
            <a:ext cx="9161354" cy="3643378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87A9303-25D2-8506-0D2F-192C52A9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82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5C874F-F956-7405-7DA3-A55EBC4BA70E}"/>
              </a:ext>
            </a:extLst>
          </p:cNvPr>
          <p:cNvGrpSpPr/>
          <p:nvPr/>
        </p:nvGrpSpPr>
        <p:grpSpPr>
          <a:xfrm>
            <a:off x="2355204" y="1444399"/>
            <a:ext cx="5213043" cy="1126906"/>
            <a:chOff x="2620277" y="1092075"/>
            <a:chExt cx="5213043" cy="112690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EE32C09-17E2-4F53-95C2-E2EC4C5640A4}"/>
                </a:ext>
              </a:extLst>
            </p:cNvPr>
            <p:cNvSpPr/>
            <p:nvPr/>
          </p:nvSpPr>
          <p:spPr>
            <a:xfrm>
              <a:off x="2620277" y="1436052"/>
              <a:ext cx="1872380" cy="782929"/>
            </a:xfrm>
            <a:prstGeom prst="roundRect">
              <a:avLst/>
            </a:prstGeom>
            <a:noFill/>
            <a:ln w="412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주무기 선택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8E7A82C-C4A0-4349-A8A9-1BD0D3368B06}"/>
                </a:ext>
              </a:extLst>
            </p:cNvPr>
            <p:cNvSpPr/>
            <p:nvPr/>
          </p:nvSpPr>
          <p:spPr>
            <a:xfrm>
              <a:off x="5097320" y="1436052"/>
              <a:ext cx="2736000" cy="782929"/>
            </a:xfrm>
            <a:prstGeom prst="roundRect">
              <a:avLst/>
            </a:prstGeom>
            <a:solidFill>
              <a:schemeClr val="bg1"/>
            </a:solidFill>
            <a:ln w="412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주무기에 따른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기본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스텟</a:t>
              </a:r>
              <a:r>
                <a:rPr lang="ko-KR" altLang="en-US" b="1" dirty="0">
                  <a:solidFill>
                    <a:schemeClr val="tx1"/>
                  </a:solidFill>
                </a:rPr>
                <a:t> 및 공격 변화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23C2934-D90E-4D69-A2D3-C94E8792DE50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4492657" y="1827517"/>
              <a:ext cx="604663" cy="0"/>
            </a:xfrm>
            <a:prstGeom prst="straightConnector1">
              <a:avLst/>
            </a:prstGeom>
            <a:ln w="41275">
              <a:solidFill>
                <a:srgbClr val="8064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A418B3E-2CAC-4707-B8B1-A2CB38CC8CA4}"/>
                </a:ext>
              </a:extLst>
            </p:cNvPr>
            <p:cNvSpPr/>
            <p:nvPr/>
          </p:nvSpPr>
          <p:spPr>
            <a:xfrm>
              <a:off x="2731157" y="1092075"/>
              <a:ext cx="1650619" cy="34767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튜토리얼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BA79E2E-7F9D-4E32-83C3-4A6A4906B776}"/>
              </a:ext>
            </a:extLst>
          </p:cNvPr>
          <p:cNvSpPr/>
          <p:nvPr/>
        </p:nvSpPr>
        <p:spPr>
          <a:xfrm>
            <a:off x="992737" y="3260362"/>
            <a:ext cx="7679019" cy="1894392"/>
          </a:xfrm>
          <a:prstGeom prst="roundRect">
            <a:avLst/>
          </a:prstGeom>
          <a:noFill/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장검과 단검 중에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선택하며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 </a:t>
            </a:r>
            <a:r>
              <a:rPr lang="ko-KR" alt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스텟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스킬이 다르다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.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스킬과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스텟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공격 모션을 제외한 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모든 부분은 동일하다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특수 스킬은 보스 처치 후 각각의 무기에 맞게 얻을 수 있다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F96D7CC-0CED-DEAB-190F-3FFE29DC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F31211B-B093-4D57-938E-6D67F292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71" y="1460103"/>
            <a:ext cx="3366124" cy="20442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63E293D-020C-4E6C-AFA3-128FD09A2742}"/>
              </a:ext>
            </a:extLst>
          </p:cNvPr>
          <p:cNvSpPr txBox="1"/>
          <p:nvPr/>
        </p:nvSpPr>
        <p:spPr>
          <a:xfrm>
            <a:off x="1019062" y="3553814"/>
            <a:ext cx="191771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16&gt; </a:t>
            </a:r>
            <a:r>
              <a:rPr lang="ko-KR" altLang="en-US" sz="800" dirty="0">
                <a:solidFill>
                  <a:schemeClr val="bg1"/>
                </a:solidFill>
              </a:rPr>
              <a:t>장검으로 공격하는 모습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DF2A9-0745-462E-99D5-448A691FDAAD}"/>
              </a:ext>
            </a:extLst>
          </p:cNvPr>
          <p:cNvSpPr txBox="1"/>
          <p:nvPr/>
        </p:nvSpPr>
        <p:spPr>
          <a:xfrm>
            <a:off x="1022171" y="5870923"/>
            <a:ext cx="191460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17&gt; </a:t>
            </a:r>
            <a:r>
              <a:rPr lang="ko-KR" altLang="en-US" sz="800" dirty="0">
                <a:solidFill>
                  <a:schemeClr val="bg1"/>
                </a:solidFill>
              </a:rPr>
              <a:t>단검으로 공격하는 모습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BA79E2E-7F9D-4E32-83C3-4A6A4906B776}"/>
              </a:ext>
            </a:extLst>
          </p:cNvPr>
          <p:cNvSpPr/>
          <p:nvPr/>
        </p:nvSpPr>
        <p:spPr>
          <a:xfrm>
            <a:off x="4707284" y="1480995"/>
            <a:ext cx="4746216" cy="1451716"/>
          </a:xfrm>
          <a:prstGeom prst="roundRect">
            <a:avLst/>
          </a:prstGeom>
          <a:noFill/>
          <a:ln w="412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bg1"/>
                </a:solidFill>
              </a:rPr>
              <a:t>장검을 선택할 시 플레이어는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기본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스테이터스의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rgbClr val="95B3D7"/>
                </a:solidFill>
              </a:rPr>
              <a:t>공격력</a:t>
            </a:r>
            <a:r>
              <a:rPr lang="ko-KR" altLang="en-US" sz="1600" dirty="0">
                <a:solidFill>
                  <a:schemeClr val="bg1"/>
                </a:solidFill>
              </a:rPr>
              <a:t>과 </a:t>
            </a:r>
            <a:r>
              <a:rPr lang="ko-KR" altLang="en-US" sz="1600" dirty="0">
                <a:solidFill>
                  <a:srgbClr val="95B3D7"/>
                </a:solidFill>
              </a:rPr>
              <a:t>체력</a:t>
            </a:r>
            <a:r>
              <a:rPr lang="ko-KR" altLang="en-US" sz="1600" dirty="0">
                <a:solidFill>
                  <a:schemeClr val="bg1"/>
                </a:solidFill>
              </a:rPr>
              <a:t>이 높아진다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공격속도는 단검보다 </a:t>
            </a:r>
            <a:r>
              <a:rPr lang="ko-KR" altLang="en-US" sz="1600" dirty="0">
                <a:solidFill>
                  <a:srgbClr val="95B3D7"/>
                </a:solidFill>
              </a:rPr>
              <a:t>느리다</a:t>
            </a:r>
            <a:r>
              <a:rPr lang="en-US" altLang="ko-KR" sz="1600" dirty="0">
                <a:solidFill>
                  <a:srgbClr val="95B3D7"/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공격 사거리 및 범위는 단검보다 </a:t>
            </a:r>
            <a:r>
              <a:rPr lang="ko-KR" altLang="en-US" sz="1600" dirty="0">
                <a:solidFill>
                  <a:srgbClr val="95B3D7"/>
                </a:solidFill>
              </a:rPr>
              <a:t>길고 넓다</a:t>
            </a:r>
            <a:r>
              <a:rPr lang="en-US" altLang="ko-KR" sz="1600" dirty="0">
                <a:solidFill>
                  <a:srgbClr val="95B3D7"/>
                </a:solidFill>
              </a:rPr>
              <a:t>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F0DE49A-E47B-4DA9-B0F8-919836190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72" y="3765120"/>
            <a:ext cx="3366123" cy="204424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C0F39C-B19E-4F6A-BBB9-A91611CD2ADB}"/>
              </a:ext>
            </a:extLst>
          </p:cNvPr>
          <p:cNvSpPr/>
          <p:nvPr/>
        </p:nvSpPr>
        <p:spPr>
          <a:xfrm>
            <a:off x="4743243" y="3765120"/>
            <a:ext cx="4746216" cy="1500082"/>
          </a:xfrm>
          <a:prstGeom prst="roundRect">
            <a:avLst/>
          </a:prstGeom>
          <a:noFill/>
          <a:ln w="412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bg1"/>
                </a:solidFill>
              </a:rPr>
              <a:t>단검을 선택할 시 플레이어는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기본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스테이터스의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rgbClr val="B3A2C7"/>
                </a:solidFill>
              </a:rPr>
              <a:t>민첩성</a:t>
            </a:r>
            <a:r>
              <a:rPr lang="ko-KR" altLang="en-US" sz="1600" dirty="0">
                <a:solidFill>
                  <a:schemeClr val="bg1"/>
                </a:solidFill>
              </a:rPr>
              <a:t>과 </a:t>
            </a:r>
            <a:r>
              <a:rPr lang="ko-KR" altLang="en-US" sz="1600" dirty="0">
                <a:solidFill>
                  <a:srgbClr val="B3A2C7"/>
                </a:solidFill>
              </a:rPr>
              <a:t>회피율</a:t>
            </a:r>
            <a:r>
              <a:rPr lang="ko-KR" altLang="en-US" sz="1600" dirty="0">
                <a:solidFill>
                  <a:schemeClr val="bg1"/>
                </a:solidFill>
              </a:rPr>
              <a:t>이 높아진다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공격속도는 장검보다 </a:t>
            </a:r>
            <a:r>
              <a:rPr lang="ko-KR" altLang="en-US" sz="1600" dirty="0">
                <a:solidFill>
                  <a:srgbClr val="B3A2C7"/>
                </a:solidFill>
              </a:rPr>
              <a:t>빠르다</a:t>
            </a:r>
            <a:r>
              <a:rPr lang="en-US" altLang="ko-KR" sz="1600" dirty="0">
                <a:solidFill>
                  <a:srgbClr val="B3A2C7"/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공격 사거리 및 범위는 장검보다 </a:t>
            </a:r>
            <a:r>
              <a:rPr lang="ko-KR" altLang="en-US" sz="1600" dirty="0">
                <a:solidFill>
                  <a:srgbClr val="B3A2C7"/>
                </a:solidFill>
              </a:rPr>
              <a:t>짧고 좁다</a:t>
            </a:r>
            <a:r>
              <a:rPr lang="en-US" altLang="ko-KR" sz="1600" dirty="0">
                <a:solidFill>
                  <a:srgbClr val="B3A2C7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771CD5-36A1-4A5C-8FA7-39731B89E47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A290D322-3717-546C-D5CF-FB0FA489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474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1100" b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6ED0F3-D9BB-4CD7-AC4E-AE096D45879D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F31211B-B093-4D57-938E-6D67F292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704" y="1124744"/>
            <a:ext cx="3366124" cy="20442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63E293D-020C-4E6C-AFA3-128FD09A2742}"/>
              </a:ext>
            </a:extLst>
          </p:cNvPr>
          <p:cNvSpPr txBox="1"/>
          <p:nvPr/>
        </p:nvSpPr>
        <p:spPr>
          <a:xfrm>
            <a:off x="5129082" y="3164856"/>
            <a:ext cx="205616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16&gt; </a:t>
            </a:r>
            <a:r>
              <a:rPr lang="ko-KR" altLang="en-US" sz="800" dirty="0">
                <a:solidFill>
                  <a:schemeClr val="bg1"/>
                </a:solidFill>
              </a:rPr>
              <a:t>장검으로 공격하는 모습 예시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DF2A9-0745-462E-99D5-448A691FDAAD}"/>
              </a:ext>
            </a:extLst>
          </p:cNvPr>
          <p:cNvSpPr txBox="1"/>
          <p:nvPr/>
        </p:nvSpPr>
        <p:spPr>
          <a:xfrm>
            <a:off x="1395142" y="3164856"/>
            <a:ext cx="205616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17&gt; </a:t>
            </a:r>
            <a:r>
              <a:rPr lang="ko-KR" altLang="en-US" sz="800" dirty="0">
                <a:solidFill>
                  <a:schemeClr val="bg1"/>
                </a:solidFill>
              </a:rPr>
              <a:t>단검으로 공격하는 모습 예시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F0DE49A-E47B-4DA9-B0F8-919836190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143" y="1144943"/>
            <a:ext cx="3366123" cy="204424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C993A1-1CF3-49DE-A621-57004CBF97D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9E61545-F478-405A-AC47-DD4AB44CFA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75A71F5-30D3-4B2F-A87C-643C405DE41A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F1260D-AF1C-4D4B-9A04-14B344A1E564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271DE-585D-4D72-90BE-83EE12C40C1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D75E4306-4DF5-4CEE-ABF7-FFE31FB53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084673"/>
              </p:ext>
            </p:extLst>
          </p:nvPr>
        </p:nvGraphicFramePr>
        <p:xfrm>
          <a:off x="326485" y="4002418"/>
          <a:ext cx="92530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420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3674804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  <a:gridCol w="3674804">
                  <a:extLst>
                    <a:ext uri="{9D8B030D-6E8A-4147-A177-3AD203B41FA5}">
                      <a16:colId xmlns:a16="http://schemas.microsoft.com/office/drawing/2014/main" val="1679934841"/>
                    </a:ext>
                  </a:extLst>
                </a:gridCol>
              </a:tblGrid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단검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공격속도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초에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번 휘두름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초에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번 휘두름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기본 체력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기본 체력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230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1.5M(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걷기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)/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4M(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뛰기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걷기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)/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3M(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뛰기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기본 공격 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캐릭터로부터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1.5M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캐릭터로부터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821731"/>
                  </a:ext>
                </a:extLst>
              </a:tr>
            </a:tbl>
          </a:graphicData>
        </a:graphic>
      </p:graphicFrame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4EB9039-2BE3-79B0-128D-DB50A28C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29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0383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EB3E82-109F-4355-BB20-188C68C61807}"/>
              </a:ext>
            </a:extLst>
          </p:cNvPr>
          <p:cNvSpPr/>
          <p:nvPr/>
        </p:nvSpPr>
        <p:spPr>
          <a:xfrm>
            <a:off x="6618274" y="3326674"/>
            <a:ext cx="1897288" cy="324036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12BA70-5050-4CD7-B410-0106D6707828}"/>
              </a:ext>
            </a:extLst>
          </p:cNvPr>
          <p:cNvSpPr/>
          <p:nvPr/>
        </p:nvSpPr>
        <p:spPr>
          <a:xfrm>
            <a:off x="1667248" y="3416473"/>
            <a:ext cx="1327922" cy="324036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gradFill>
              <a:gsLst>
                <a:gs pos="50000">
                  <a:schemeClr val="bg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gradFill>
              <a:gsLst>
                <a:gs pos="46000">
                  <a:schemeClr val="bg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0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0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0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0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5667D13A-4BC4-4235-AEDA-7EADFD1C9C4F}"/>
              </a:ext>
            </a:extLst>
          </p:cNvPr>
          <p:cNvSpPr/>
          <p:nvPr/>
        </p:nvSpPr>
        <p:spPr>
          <a:xfrm>
            <a:off x="7836808" y="2171039"/>
            <a:ext cx="132034" cy="132034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DA5054"/>
              </a:gs>
            </a:gsLst>
            <a:lin ang="5400000" scaled="1"/>
          </a:grad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376964" y="3219753"/>
            <a:ext cx="3063546" cy="1041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자신의 선택한 무기와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스킬들의 다양한 조합을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맞출 수 있어서 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재미를 느낄 수 있다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7B39F-3439-4402-A49E-636E67847F82}"/>
              </a:ext>
            </a:extLst>
          </p:cNvPr>
          <p:cNvSpPr txBox="1"/>
          <p:nvPr/>
        </p:nvSpPr>
        <p:spPr>
          <a:xfrm>
            <a:off x="5747359" y="2953453"/>
            <a:ext cx="4211812" cy="103582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섬세한 컨트롤과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인칭 카메라로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>
              <a:spcAft>
                <a:spcPts val="300"/>
              </a:spcAft>
              <a:buSzPct val="80000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   몰입감을 극대화 시킨다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7F718A1-DD48-446D-BE71-44BD0A69DA6B}"/>
              </a:ext>
            </a:extLst>
          </p:cNvPr>
          <p:cNvSpPr/>
          <p:nvPr/>
        </p:nvSpPr>
        <p:spPr>
          <a:xfrm>
            <a:off x="1980796" y="2105022"/>
            <a:ext cx="132034" cy="132034"/>
          </a:xfrm>
          <a:prstGeom prst="ellipse">
            <a:avLst/>
          </a:prstGeom>
          <a:gradFill>
            <a:gsLst>
              <a:gs pos="0">
                <a:srgbClr val="9966FF"/>
              </a:gs>
              <a:gs pos="100000">
                <a:srgbClr val="DA5054"/>
              </a:gs>
            </a:gsLst>
            <a:lin ang="5400000" scaled="1"/>
          </a:grad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2ACD5A-E1B4-4495-9B51-32EAF4231DCC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67AD06F-0D87-4CB4-89A4-0C96BDC557CF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AC20966-C04F-40C8-8787-C9CEA1A4626C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7B5CED-4321-493E-BC09-8385B5910B9F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의도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928C992-0B9A-E1A9-271A-B78570FD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81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92000"/>
                        <a:lumOff val="8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100000">
                      <a:schemeClr val="accent5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1117464" y="2486246"/>
            <a:ext cx="2625345" cy="539851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1A660A-0F37-4281-AB57-2B3BA1E61871}"/>
              </a:ext>
            </a:extLst>
          </p:cNvPr>
          <p:cNvSpPr/>
          <p:nvPr/>
        </p:nvSpPr>
        <p:spPr>
          <a:xfrm>
            <a:off x="6132266" y="2504972"/>
            <a:ext cx="2656269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188589" y="4021650"/>
            <a:ext cx="26253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18,19,20&gt;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 예시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FF959D-87FA-40BB-AB63-44962E8B0AFC}"/>
              </a:ext>
            </a:extLst>
          </p:cNvPr>
          <p:cNvSpPr txBox="1"/>
          <p:nvPr/>
        </p:nvSpPr>
        <p:spPr>
          <a:xfrm>
            <a:off x="834670" y="4469289"/>
            <a:ext cx="3171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단검은 </a:t>
            </a:r>
            <a:r>
              <a:rPr lang="ko-KR" altLang="en-US" sz="2000" b="1" dirty="0">
                <a:solidFill>
                  <a:schemeClr val="bg1"/>
                </a:solidFill>
                <a:effectLst>
                  <a:glow rad="228600">
                    <a:schemeClr val="accent2">
                      <a:lumMod val="60000"/>
                      <a:lumOff val="40000"/>
                      <a:alpha val="40000"/>
                    </a:schemeClr>
                  </a:glow>
                  <a:outerShdw blurRad="50800" dist="50800" dir="5400000" algn="ctr" rotWithShape="0">
                    <a:srgbClr val="000000"/>
                  </a:outerShdw>
                </a:effectLst>
              </a:rPr>
              <a:t>재빠르게</a:t>
            </a:r>
            <a:endParaRPr lang="en-US" altLang="ko-KR" sz="2000" b="1" dirty="0">
              <a:solidFill>
                <a:schemeClr val="bg1"/>
              </a:solidFill>
              <a:effectLst>
                <a:glow rad="228600">
                  <a:schemeClr val="accent2">
                    <a:lumMod val="60000"/>
                    <a:lumOff val="40000"/>
                    <a:alpha val="40000"/>
                  </a:schemeClr>
                </a:glow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공격하는 것이 핵심이다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79BA34-D6C8-41E7-8F30-58685A01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65" y="3242864"/>
            <a:ext cx="552920" cy="58636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C83294B-7B18-4155-BF21-E904C97C9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026" y="3230011"/>
            <a:ext cx="551370" cy="6077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E3BBE0E-0461-4908-AC93-9291C671543C}"/>
              </a:ext>
            </a:extLst>
          </p:cNvPr>
          <p:cNvSpPr txBox="1"/>
          <p:nvPr/>
        </p:nvSpPr>
        <p:spPr>
          <a:xfrm>
            <a:off x="6267415" y="3965942"/>
            <a:ext cx="236795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21,23,24&gt;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 예시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7505E8-4679-4FC0-84F1-B90AF8C3AF79}"/>
              </a:ext>
            </a:extLst>
          </p:cNvPr>
          <p:cNvSpPr txBox="1"/>
          <p:nvPr/>
        </p:nvSpPr>
        <p:spPr>
          <a:xfrm>
            <a:off x="6110952" y="4369899"/>
            <a:ext cx="2715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장검은 </a:t>
            </a:r>
            <a:r>
              <a:rPr lang="ko-KR" altLang="en-US" sz="2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강하게</a:t>
            </a:r>
            <a:endParaRPr lang="en-US" altLang="ko-KR" sz="20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공격하는 것이 핵심이다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2EC4E1-BA67-4FF2-8077-5400A63AF8B7}"/>
              </a:ext>
            </a:extLst>
          </p:cNvPr>
          <p:cNvSpPr txBox="1"/>
          <p:nvPr/>
        </p:nvSpPr>
        <p:spPr>
          <a:xfrm>
            <a:off x="668524" y="1346148"/>
            <a:ext cx="8532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해당 스킬은 각 스테이지 보스를 잡았을 때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비법서를 통해 얻게 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각각의 능력은 플레이 중 사용할 수 있으며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재사용 대기시간을 갖고 있는다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64C7B-C50F-4C23-98F1-5136FBB19C9B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0238283-29F0-42E5-A886-0920D6E5B7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97" y="3242864"/>
            <a:ext cx="555174" cy="58636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4976862-319D-4C32-843E-9F5E1B701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893" y="3230011"/>
            <a:ext cx="666775" cy="7082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732BACE-52E1-467B-A5EC-E0980426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294" y="3259767"/>
            <a:ext cx="666776" cy="66769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06E050B-872C-4081-8449-999230939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696" y="3265031"/>
            <a:ext cx="666776" cy="673236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F39F58E-1CB0-5C30-E411-2C56100D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035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95502" y="6110695"/>
            <a:ext cx="21259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18,19,20&gt;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5" y="2531189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명의 목덜미를 베어내서 큰 데미지를 입힌 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적 뒤로 움직입니다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93990" y="3573016"/>
            <a:ext cx="7775148" cy="760373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플레이어는 재빠른 회전을 하여 단시간 은신하며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커서 방향으로 짧은 방향 순간이동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199921" y="4735141"/>
            <a:ext cx="7769217" cy="553329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자신이 위치한 곳에서 회전을 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주변 적을 베어냅니다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15839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95605" y="3134805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65033-BC45-4728-83A9-6854C7267288}"/>
              </a:ext>
            </a:extLst>
          </p:cNvPr>
          <p:cNvSpPr txBox="1"/>
          <p:nvPr/>
        </p:nvSpPr>
        <p:spPr>
          <a:xfrm>
            <a:off x="1193990" y="4365809"/>
            <a:ext cx="3469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61D4F3-554C-4474-B0FB-0A0DD1EA504A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E018C5-8FC3-4A29-A3C4-2ED5E961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63" y="2162697"/>
            <a:ext cx="412546" cy="4382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1C6705-1CB2-462A-AB04-C5C7E46F7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05" y="3134805"/>
            <a:ext cx="412546" cy="4382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93368A-AFFC-4D1C-8D7A-FE244E89B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20" y="4365104"/>
            <a:ext cx="422618" cy="467449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38E9A21-F9E2-B26E-2192-091BC3FA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54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195502" y="6110695"/>
            <a:ext cx="21259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25,26,27&gt;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6" y="2535749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빠른 움직임으로 주위 적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명을 순식간에 처리합니다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16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95605" y="3578081"/>
            <a:ext cx="7775148" cy="73007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 높은 도약으로 해당 지점을 벗어난 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플레이어가 지정하는 좌표로 내려옵니다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01536" y="4753160"/>
            <a:ext cx="7769217" cy="1272873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적의 공격을 받을 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시전하면 카운터를 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공격을 적에게 맞받아치고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추가적으로 단검의 </a:t>
            </a:r>
            <a:r>
              <a:rPr lang="ko-KR" altLang="en-US" dirty="0" err="1">
                <a:solidFill>
                  <a:schemeClr val="tx1"/>
                </a:solidFill>
              </a:rPr>
              <a:t>검격을</a:t>
            </a:r>
            <a:r>
              <a:rPr lang="ko-KR" altLang="en-US" dirty="0">
                <a:solidFill>
                  <a:schemeClr val="tx1"/>
                </a:solidFill>
              </a:rPr>
              <a:t> 그리며 벱니다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15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169019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68224" y="309501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65033-BC45-4728-83A9-6854C7267288}"/>
              </a:ext>
            </a:extLst>
          </p:cNvPr>
          <p:cNvSpPr txBox="1"/>
          <p:nvPr/>
        </p:nvSpPr>
        <p:spPr>
          <a:xfrm>
            <a:off x="1168224" y="4379162"/>
            <a:ext cx="3469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BFFB73-7482-4C64-B443-7D9C4EFF0C24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80634A-9386-4025-A86F-12CAAE5F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4" y="2163834"/>
            <a:ext cx="418169" cy="437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393FFF-4F0E-4BEB-9B82-80F79C79A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75" y="3135942"/>
            <a:ext cx="418168" cy="4370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369DDF-1F51-49EE-94A1-35F848705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74" y="4379143"/>
            <a:ext cx="418169" cy="454013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1D8ADD5-6537-961F-D6D9-C98075C1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820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단검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333520" y="5122597"/>
            <a:ext cx="19912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28,29&gt; </a:t>
            </a:r>
            <a:r>
              <a:rPr lang="ko-KR" altLang="en-US" sz="800" dirty="0">
                <a:solidFill>
                  <a:schemeClr val="bg1"/>
                </a:solidFill>
              </a:rPr>
              <a:t>단검의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195605" y="2529684"/>
            <a:ext cx="7775147" cy="50239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최대 적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명에게 공격하며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연 벱니다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7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195605" y="3488336"/>
            <a:ext cx="7775148" cy="1440820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단검에 사슬을 연결한 뒤</a:t>
            </a:r>
            <a:r>
              <a:rPr lang="en-US" altLang="ko-KR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적을 쫓는 검을 투척합니다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적에 대해 검이 쫓을 때 검이 향하는 길 사이에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다른 적들이 있을 경우 그 적들도 관통합니다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재사용 대기시간 </a:t>
            </a:r>
            <a:r>
              <a:rPr lang="en-US" altLang="ko-KR" sz="1400">
                <a:solidFill>
                  <a:schemeClr val="tx1"/>
                </a:solidFill>
              </a:rPr>
              <a:t>: 18</a:t>
            </a:r>
            <a:r>
              <a:rPr lang="ko-KR" altLang="en-US" sz="1400">
                <a:solidFill>
                  <a:schemeClr val="tx1"/>
                </a:solidFill>
              </a:rPr>
              <a:t>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64AC-7623-413D-B543-0DA3AC27A605}"/>
              </a:ext>
            </a:extLst>
          </p:cNvPr>
          <p:cNvSpPr txBox="1"/>
          <p:nvPr/>
        </p:nvSpPr>
        <p:spPr>
          <a:xfrm>
            <a:off x="1195605" y="2159632"/>
            <a:ext cx="1633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68829-7792-4E58-8931-25DB6F80F37D}"/>
              </a:ext>
            </a:extLst>
          </p:cNvPr>
          <p:cNvSpPr txBox="1"/>
          <p:nvPr/>
        </p:nvSpPr>
        <p:spPr>
          <a:xfrm>
            <a:off x="1195605" y="3119004"/>
            <a:ext cx="1417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2FAD09-38CE-446C-9B3C-B858D7E54E02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7ACD93-5235-4969-9EE3-F55C9C55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5" y="2163834"/>
            <a:ext cx="418170" cy="437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433DE9-BB88-447B-9F11-683389824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22" y="3119004"/>
            <a:ext cx="418169" cy="454012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913B74EC-F83B-B1B0-708F-715D7BC4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707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216812" y="5893564"/>
            <a:ext cx="21259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21,23,24&gt;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219269" y="2529280"/>
            <a:ext cx="7775147" cy="764762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번 연속으로 벱니다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최대 적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명까지 피해를 줄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10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22967" y="3652556"/>
            <a:ext cx="7769217" cy="76530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스킬을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번 사용할 수 있으며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각 횟수당 적 앞으로 돌진하며 찌릅니다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각 횟수당 재사용 시간 </a:t>
            </a:r>
            <a:r>
              <a:rPr lang="en-US" altLang="ko-KR" sz="1400" dirty="0">
                <a:solidFill>
                  <a:schemeClr val="tx1"/>
                </a:solidFill>
              </a:rPr>
              <a:t>: 1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19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58B94AC-7A7D-4962-BDC2-D0836A5E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" y="2154879"/>
            <a:ext cx="425519" cy="4512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EA3274F-25D8-4230-AE62-7E68E3F3F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07" y="3285364"/>
            <a:ext cx="424327" cy="46772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86447" y="2155126"/>
            <a:ext cx="1456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D470F-2EAE-4489-A21E-FAD6E543A598}"/>
              </a:ext>
            </a:extLst>
          </p:cNvPr>
          <p:cNvSpPr txBox="1"/>
          <p:nvPr/>
        </p:nvSpPr>
        <p:spPr>
          <a:xfrm>
            <a:off x="1192377" y="3285364"/>
            <a:ext cx="145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D3513F-027A-42AF-9E89-458D82D8B4CD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020EF25-9A6F-41E5-B64C-E1B5D6F0F0AF}"/>
              </a:ext>
            </a:extLst>
          </p:cNvPr>
          <p:cNvSpPr/>
          <p:nvPr/>
        </p:nvSpPr>
        <p:spPr>
          <a:xfrm>
            <a:off x="1222233" y="4821338"/>
            <a:ext cx="7769217" cy="82552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일정 거리만큼 돌격합니다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진로에 적들이 있을 경우 적을 베면서 최종점까지 향합니다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18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329E57-53A7-4DA5-B1C9-08B4C7EC73E0}"/>
              </a:ext>
            </a:extLst>
          </p:cNvPr>
          <p:cNvSpPr txBox="1"/>
          <p:nvPr/>
        </p:nvSpPr>
        <p:spPr>
          <a:xfrm>
            <a:off x="1195606" y="4450716"/>
            <a:ext cx="2380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9AF2A65-BF05-4A0E-856F-D3DF3C2BCE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6" y="4445148"/>
            <a:ext cx="410071" cy="467730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18517453-0779-4056-115F-220353EB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95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216812" y="5893564"/>
            <a:ext cx="21259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30,31,32&gt;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222235" y="2500987"/>
            <a:ext cx="7775147" cy="741139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플레이어가 있는 곳에서 빠른 움직임으로 해당 지역을 벗어납니다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 임의의 좌표로 이동합니다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216304" y="3681085"/>
            <a:ext cx="7775148" cy="657265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난도질을 합니다</a:t>
            </a:r>
            <a:r>
              <a:rPr lang="en-US" altLang="ko-KR" dirty="0">
                <a:solidFill>
                  <a:schemeClr val="tx1"/>
                </a:solidFill>
              </a:rPr>
              <a:t>. 5</a:t>
            </a:r>
            <a:r>
              <a:rPr lang="ko-KR" altLang="en-US" dirty="0">
                <a:solidFill>
                  <a:schemeClr val="tx1"/>
                </a:solidFill>
              </a:rPr>
              <a:t>번 크게 베기를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15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881BD48-A9F8-42A0-96C9-E21CD914761E}"/>
              </a:ext>
            </a:extLst>
          </p:cNvPr>
          <p:cNvSpPr/>
          <p:nvPr/>
        </p:nvSpPr>
        <p:spPr>
          <a:xfrm>
            <a:off x="1222235" y="4693514"/>
            <a:ext cx="7769217" cy="657265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주변을 둥글게 베어내며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검격을</a:t>
            </a:r>
            <a:r>
              <a:rPr lang="ko-KR" altLang="en-US" dirty="0">
                <a:solidFill>
                  <a:schemeClr val="tx1"/>
                </a:solidFill>
              </a:rPr>
              <a:t> 날립니다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95606" y="2153125"/>
            <a:ext cx="1417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 err="1">
                <a:solidFill>
                  <a:schemeClr val="bg1"/>
                </a:solidFill>
              </a:rPr>
              <a:t>유틸</a:t>
            </a:r>
            <a:r>
              <a:rPr lang="ko-KR" altLang="en-US" dirty="0">
                <a:solidFill>
                  <a:schemeClr val="bg1"/>
                </a:solidFill>
              </a:rPr>
              <a:t>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C53FF6-DA9E-44BE-BF14-AA3963A651F1}"/>
              </a:ext>
            </a:extLst>
          </p:cNvPr>
          <p:cNvSpPr txBox="1"/>
          <p:nvPr/>
        </p:nvSpPr>
        <p:spPr>
          <a:xfrm>
            <a:off x="1187758" y="3311753"/>
            <a:ext cx="1432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6D470F-2EAE-4489-A21E-FAD6E543A598}"/>
              </a:ext>
            </a:extLst>
          </p:cNvPr>
          <p:cNvSpPr txBox="1"/>
          <p:nvPr/>
        </p:nvSpPr>
        <p:spPr>
          <a:xfrm>
            <a:off x="1195606" y="4326981"/>
            <a:ext cx="2177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1067EA-85EC-47C4-8618-4F16B5C88043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4CE5E3-A287-4D15-BD4F-211B47C9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07" y="2149653"/>
            <a:ext cx="417294" cy="451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E1AE63-9259-4B23-96EF-40144AAF6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7" y="3317182"/>
            <a:ext cx="417293" cy="4677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50D467-A0A8-48E7-827D-00A816F97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1" y="4325698"/>
            <a:ext cx="410259" cy="467729"/>
          </a:xfrm>
          <a:prstGeom prst="rect">
            <a:avLst/>
          </a:prstGeom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0352C74-213A-EE9D-7B9B-18F36633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338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특수 스킬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E92669-4AC1-482A-99AC-CC0842A3C867}"/>
              </a:ext>
            </a:extLst>
          </p:cNvPr>
          <p:cNvSpPr/>
          <p:nvPr/>
        </p:nvSpPr>
        <p:spPr>
          <a:xfrm>
            <a:off x="259416" y="1442532"/>
            <a:ext cx="1872380" cy="502398"/>
          </a:xfrm>
          <a:prstGeom prst="roundRect">
            <a:avLst/>
          </a:prstGeom>
          <a:noFill/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14250-FF89-4CFA-A3B9-C761B3616363}"/>
              </a:ext>
            </a:extLst>
          </p:cNvPr>
          <p:cNvSpPr txBox="1"/>
          <p:nvPr/>
        </p:nvSpPr>
        <p:spPr>
          <a:xfrm>
            <a:off x="333520" y="4819680"/>
            <a:ext cx="199125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33,34&gt; </a:t>
            </a:r>
            <a:r>
              <a:rPr lang="ko-KR" altLang="en-US" sz="800" dirty="0">
                <a:solidFill>
                  <a:schemeClr val="bg1"/>
                </a:solidFill>
              </a:rPr>
              <a:t>장검의 특수 능력 아이콘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173EAE-7E4B-4114-936D-9068D34EEB4C}"/>
              </a:ext>
            </a:extLst>
          </p:cNvPr>
          <p:cNvSpPr/>
          <p:nvPr/>
        </p:nvSpPr>
        <p:spPr>
          <a:xfrm>
            <a:off x="1223658" y="2534204"/>
            <a:ext cx="7775147" cy="1074816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시전 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강제 점프를 하게 되며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지면에 달 모양의 궤도를 그린 뒤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하강하면서 궤도 모양의 지면을 부숴 적들에게 피해를 입힙니다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24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58F348F-848F-481C-B510-369B7233FA3E}"/>
              </a:ext>
            </a:extLst>
          </p:cNvPr>
          <p:cNvSpPr/>
          <p:nvPr/>
        </p:nvSpPr>
        <p:spPr>
          <a:xfrm>
            <a:off x="1223658" y="3974364"/>
            <a:ext cx="7775148" cy="823938"/>
          </a:xfrm>
          <a:prstGeom prst="roundRect">
            <a:avLst/>
          </a:prstGeom>
          <a:solidFill>
            <a:schemeClr val="bg1">
              <a:alpha val="75000"/>
            </a:schemeClr>
          </a:solidFill>
          <a:ln w="222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엄청난 스피드를 보이며 최대 적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명을 빠르게 베어냅니다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초간 이동속도가 느려집니다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재사용 대기시간 </a:t>
            </a:r>
            <a:r>
              <a:rPr lang="en-US" altLang="ko-KR" sz="1400" dirty="0">
                <a:solidFill>
                  <a:schemeClr val="tx1"/>
                </a:solidFill>
              </a:rPr>
              <a:t>: 13</a:t>
            </a:r>
            <a:r>
              <a:rPr lang="ko-KR" altLang="en-US" sz="1400" dirty="0">
                <a:solidFill>
                  <a:schemeClr val="tx1"/>
                </a:solidFill>
              </a:rPr>
              <a:t>초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06237-257E-4ECE-85B1-E3F92128B615}"/>
              </a:ext>
            </a:extLst>
          </p:cNvPr>
          <p:cNvSpPr txBox="1"/>
          <p:nvPr/>
        </p:nvSpPr>
        <p:spPr>
          <a:xfrm>
            <a:off x="1195606" y="2168860"/>
            <a:ext cx="1381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C53FF6-DA9E-44BE-BF14-AA3963A651F1}"/>
              </a:ext>
            </a:extLst>
          </p:cNvPr>
          <p:cNvSpPr txBox="1"/>
          <p:nvPr/>
        </p:nvSpPr>
        <p:spPr>
          <a:xfrm>
            <a:off x="1223658" y="3605032"/>
            <a:ext cx="275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공격 스킬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2BB21B-6C5F-4A63-92F1-1DE68470AC3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2988D-2F6F-4CA2-AEDB-35DA2B88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07" y="2168860"/>
            <a:ext cx="417293" cy="4334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C2E289-0A0B-4AAE-9F04-870B6B434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5" y="3609020"/>
            <a:ext cx="417292" cy="467730"/>
          </a:xfrm>
          <a:prstGeom prst="rect">
            <a:avLst/>
          </a:prstGeom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8F69BD10-BD2B-28AD-57BE-A4408B5B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58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4.3-3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특수 스킬 관리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436C377-85BA-4438-B592-59E0BB386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6" y="2812158"/>
            <a:ext cx="3530742" cy="228206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63B3B69-7E8C-4762-B4F9-C33BCC8BEEBC}"/>
              </a:ext>
            </a:extLst>
          </p:cNvPr>
          <p:cNvSpPr/>
          <p:nvPr/>
        </p:nvSpPr>
        <p:spPr>
          <a:xfrm>
            <a:off x="3792926" y="2579576"/>
            <a:ext cx="5944270" cy="2668548"/>
          </a:xfrm>
          <a:prstGeom prst="roundRect">
            <a:avLst/>
          </a:prstGeom>
          <a:noFill/>
          <a:ln w="412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스테이지 클리어 이후 얻는 스킬들을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스킬 창을 통해 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사용할 스킬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사용하지 않을 스킬들을 지정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왼쪽 슬롯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은 각 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1,2,3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 키에 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사용할 스킬 슬롯</a:t>
            </a:r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이며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오른쪽은 왼쪽 슬롯에 </a:t>
            </a:r>
            <a:endParaRPr lang="en-US" altLang="ko-KR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들어가지 않는 스킬들이 들어간다</a:t>
            </a:r>
            <a:r>
              <a:rPr lang="en-US" altLang="ko-KR" sz="20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78407-FF96-4C13-AFEF-1EF7920F701A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F30DD5-2B3A-4DF8-BBAD-D114C401C70B}"/>
              </a:ext>
            </a:extLst>
          </p:cNvPr>
          <p:cNvSpPr txBox="1"/>
          <p:nvPr/>
        </p:nvSpPr>
        <p:spPr>
          <a:xfrm>
            <a:off x="668524" y="1232756"/>
            <a:ext cx="8532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K</a:t>
            </a:r>
            <a:r>
              <a:rPr lang="ko-KR" altLang="en-US" sz="1800" dirty="0">
                <a:solidFill>
                  <a:schemeClr val="bg1"/>
                </a:solidFill>
              </a:rPr>
              <a:t>키를 누르면 스킬을 관리하는 스킬 창이 열린다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스킬은 보스 스테이지를 처치 후 얻게 되며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스테이지 클리어 마다 </a:t>
            </a:r>
            <a:r>
              <a:rPr lang="en-US" altLang="ko-KR" sz="1800" dirty="0">
                <a:solidFill>
                  <a:schemeClr val="bg1"/>
                </a:solidFill>
              </a:rPr>
              <a:t>2</a:t>
            </a:r>
            <a:r>
              <a:rPr lang="ko-KR" altLang="en-US" sz="1800" dirty="0">
                <a:solidFill>
                  <a:schemeClr val="bg1"/>
                </a:solidFill>
              </a:rPr>
              <a:t>개씩 얻을 수 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3DC24-73E2-4939-B26F-CC82625A6A77}"/>
              </a:ext>
            </a:extLst>
          </p:cNvPr>
          <p:cNvSpPr txBox="1"/>
          <p:nvPr/>
        </p:nvSpPr>
        <p:spPr>
          <a:xfrm>
            <a:off x="126891" y="5094222"/>
            <a:ext cx="1996059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35&gt; </a:t>
            </a:r>
            <a:r>
              <a:rPr lang="ko-KR" altLang="en-US" sz="800" dirty="0">
                <a:solidFill>
                  <a:schemeClr val="bg1"/>
                </a:solidFill>
              </a:rPr>
              <a:t>스킬 관리하는 스킬 창 예시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07058F80-8010-48F7-F837-729FA0F5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843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7E241A-45EC-4F95-BD1A-00978F2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312876"/>
            <a:ext cx="4007476" cy="29097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3D0A20-9762-46FC-BFC4-63A706B65D59}"/>
              </a:ext>
            </a:extLst>
          </p:cNvPr>
          <p:cNvSpPr txBox="1"/>
          <p:nvPr/>
        </p:nvSpPr>
        <p:spPr>
          <a:xfrm>
            <a:off x="252000" y="5222584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1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08EEDEC-782C-E2E2-6788-947E748D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8E04B-A376-2612-29C7-FE81B42955AF}"/>
              </a:ext>
            </a:extLst>
          </p:cNvPr>
          <p:cNvSpPr txBox="1"/>
          <p:nvPr/>
        </p:nvSpPr>
        <p:spPr>
          <a:xfrm>
            <a:off x="4670556" y="2118188"/>
            <a:ext cx="48189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스테이지는 자신을 습격한 무리의 사원이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무대이다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사원의 벽이나 지붕을 넘나 들며 적을 처치한다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1km * 1km</a:t>
            </a:r>
            <a:r>
              <a:rPr lang="ko-KR" altLang="en-US" sz="1600" dirty="0">
                <a:solidFill>
                  <a:schemeClr val="bg1"/>
                </a:solidFill>
              </a:rPr>
              <a:t> 정도의 면적을 갖는다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스테이지 맵 안 구급상자는 </a:t>
            </a:r>
            <a:r>
              <a:rPr lang="en-US" altLang="ko-KR" sz="1600" dirty="0">
                <a:solidFill>
                  <a:schemeClr val="bg1"/>
                </a:solidFill>
              </a:rPr>
              <a:t>7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회복되는 체력은 전체 체력의 </a:t>
            </a:r>
            <a:r>
              <a:rPr lang="en-US" altLang="ko-KR" sz="1600" dirty="0">
                <a:solidFill>
                  <a:schemeClr val="bg1"/>
                </a:solidFill>
              </a:rPr>
              <a:t>40% </a:t>
            </a:r>
            <a:r>
              <a:rPr lang="ko-KR" altLang="en-US" sz="1600" dirty="0">
                <a:solidFill>
                  <a:schemeClr val="bg1"/>
                </a:solidFill>
              </a:rPr>
              <a:t>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습득한 아이템은 바로 사용아이템슬롯으로 옮겨지며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전에 사용하던 아이템이 존재할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새 아이템으로 갱신된다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347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7E241A-45EC-4F95-BD1A-00978F2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312876"/>
            <a:ext cx="4007476" cy="29097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3D0A20-9762-46FC-BFC4-63A706B65D59}"/>
              </a:ext>
            </a:extLst>
          </p:cNvPr>
          <p:cNvSpPr txBox="1"/>
          <p:nvPr/>
        </p:nvSpPr>
        <p:spPr>
          <a:xfrm>
            <a:off x="252000" y="5222584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1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08EEDEC-782C-E2E2-6788-947E748D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39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BF695-8915-B492-DDDC-15DE69BC6AD9}"/>
              </a:ext>
            </a:extLst>
          </p:cNvPr>
          <p:cNvSpPr txBox="1"/>
          <p:nvPr/>
        </p:nvSpPr>
        <p:spPr>
          <a:xfrm>
            <a:off x="4671560" y="1906790"/>
            <a:ext cx="4921540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스토리 상 자신의 스승인 나그네의 복수를 하기위해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찾아온 곳이다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무리들의 대부분은 일반 등급의 무사가 대부분이며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무리 사이에 간부 등급의 무사가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보스 필드에서 보스를 처치하면 </a:t>
            </a:r>
            <a:r>
              <a:rPr lang="en-US" altLang="ko-KR" sz="1600" dirty="0">
                <a:solidFill>
                  <a:schemeClr val="bg1"/>
                </a:solidFill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</a:rPr>
              <a:t>부모의 죽음</a:t>
            </a:r>
            <a:r>
              <a:rPr lang="en-US" altLang="ko-KR" sz="1600" dirty="0">
                <a:solidFill>
                  <a:schemeClr val="bg1"/>
                </a:solidFill>
              </a:rPr>
              <a:t>”</a:t>
            </a:r>
            <a:r>
              <a:rPr lang="ko-KR" altLang="en-US" sz="1600" dirty="0">
                <a:solidFill>
                  <a:schemeClr val="bg1"/>
                </a:solidFill>
              </a:rPr>
              <a:t>에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대한 자세한 정보를 습득하게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간략한 정보는 사주한 자가 따로 있었으며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사주한 자의 목적으로 인해 죽임을 당한 것이다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자세한 내막을 알게 된 플레이어는 흑막의 목적을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수행하기 위해 파견된 행동팀을 처리하기 위해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황무지 지역으로 떠난다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141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104668D-08FD-4C37-9A50-2C2AE03963D7}"/>
              </a:ext>
            </a:extLst>
          </p:cNvPr>
          <p:cNvSpPr txBox="1"/>
          <p:nvPr/>
        </p:nvSpPr>
        <p:spPr>
          <a:xfrm>
            <a:off x="842157" y="1937434"/>
            <a:ext cx="8221683" cy="370716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각 스테이지 테마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레벨 디자인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플레이어의 무기 시스템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시스템에 따른 특수 능력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구조물 상호 작용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 시점 설정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</a:pP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A914DA-9846-454E-BB94-CC625D48DB70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6272C3B-E847-4C1E-B2F8-58376078D61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0B8B123-50BE-481D-B0E2-5A3E2A4F3315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719C27-8390-4B90-B2E6-CA60C01D2041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방향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CA1F9C2-0DE0-86A2-2E22-EAF8C419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613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7E241A-45EC-4F95-BD1A-00978F2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312876"/>
            <a:ext cx="4007476" cy="29097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3D0A20-9762-46FC-BFC4-63A706B65D59}"/>
              </a:ext>
            </a:extLst>
          </p:cNvPr>
          <p:cNvSpPr txBox="1"/>
          <p:nvPr/>
        </p:nvSpPr>
        <p:spPr>
          <a:xfrm>
            <a:off x="252000" y="5222584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36&gt; 1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08EEDEC-782C-E2E2-6788-947E748D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A248C-4610-22EE-A2F0-C1FF8A14984C}"/>
              </a:ext>
            </a:extLst>
          </p:cNvPr>
          <p:cNvSpPr txBox="1"/>
          <p:nvPr/>
        </p:nvSpPr>
        <p:spPr>
          <a:xfrm>
            <a:off x="4671560" y="2118188"/>
            <a:ext cx="507097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30</a:t>
            </a:r>
            <a:r>
              <a:rPr lang="ko-KR" altLang="en-US" sz="1600" dirty="0">
                <a:solidFill>
                  <a:schemeClr val="bg1"/>
                </a:solidFill>
              </a:rPr>
              <a:t>명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적들은 대부분 길목이 교차하는 부근에 분포하지만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건물의 지붕 위에 분포하기도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곳곳의 벽에 붙어 전방 상황을 알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일반 등급의 무사는 휘두르기 공격 밖에 하지 못한다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간부 등급 무사의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패턴이 존재하며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기본 공격과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패턴 공격의 위력이 일반 무사보다 강력하다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보스는 사원의 교주이며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개의 패턴이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0407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8EDCA85-0FD1-47E9-A41F-31643951B80C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4A056-6D2C-4EDB-9607-411AC68406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08EEDEC-782C-E2E2-6788-947E748D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EE14C3-312B-036A-BF97-5F1D6A64B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608283"/>
              </p:ext>
            </p:extLst>
          </p:nvPr>
        </p:nvGraphicFramePr>
        <p:xfrm>
          <a:off x="252000" y="2157231"/>
          <a:ext cx="9355436" cy="3425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4084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간부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 방향으로 순간적인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대쉬와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함께 검을 휘두른다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(1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 당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408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암기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플레이어와 일정 거리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(20m)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이상 벌어진 경우 암기를 던진다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연속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854367"/>
                  </a:ext>
                </a:extLst>
              </a:tr>
              <a:tr h="27228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전투 첫 진입 시 교주가 그림자에 숨어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뒤 플레이어를 급습한다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회만 시전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즉사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638891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절대 방공진을 시전하여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간 무적이며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해당 시간에 공격해서 해제하지 못하면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뒤 즉사 데미지를 받는다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플레이어의 타격수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이상 시 방어진 해제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전투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번 사용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즉사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346829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땅에 검기를 날려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뒤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동안 땅 속에서 플레이어의 위치로 검기가 발사된다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9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9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E7A7E5-34DE-4018-A9BC-6089EE1F1ADE}"/>
              </a:ext>
            </a:extLst>
          </p:cNvPr>
          <p:cNvSpPr txBox="1"/>
          <p:nvPr/>
        </p:nvSpPr>
        <p:spPr>
          <a:xfrm>
            <a:off x="252000" y="5229780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91D5B8A-6FFA-4294-9327-96200ABB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50B9B-F3F0-41F1-817E-05CB0162D9B3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EF9189B-AAEF-7B45-9ACE-2B968B06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9A682-D194-7EE0-F534-613E70BF5B36}"/>
              </a:ext>
            </a:extLst>
          </p:cNvPr>
          <p:cNvSpPr txBox="1"/>
          <p:nvPr/>
        </p:nvSpPr>
        <p:spPr>
          <a:xfrm>
            <a:off x="4667852" y="2583899"/>
            <a:ext cx="4936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스테이지는 황무지 컨셉으로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모래바람이 일어나는 자연현상</a:t>
            </a:r>
            <a:r>
              <a:rPr lang="ko-KR" altLang="en-US" sz="1600" dirty="0">
                <a:solidFill>
                  <a:schemeClr val="bg1"/>
                </a:solidFill>
              </a:rPr>
              <a:t>이 추가된다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모래바람은 일정 시간마다 단시간 발생한다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모래바람 현상에 지정된 시간 동안 노출될 경우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플레이어는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초간 시야가 흐려지며</a:t>
            </a:r>
            <a:r>
              <a:rPr lang="ko-KR" altLang="en-US" sz="1600" dirty="0">
                <a:solidFill>
                  <a:schemeClr val="bg1"/>
                </a:solidFill>
              </a:rPr>
              <a:t> 흐려진 시간동안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초당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의 도트 데미지</a:t>
            </a:r>
            <a:r>
              <a:rPr lang="ko-KR" altLang="en-US" sz="1600" dirty="0">
                <a:solidFill>
                  <a:schemeClr val="bg1"/>
                </a:solidFill>
              </a:rPr>
              <a:t>를 입게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1.3km * 1.3km </a:t>
            </a:r>
            <a:r>
              <a:rPr lang="ko-KR" altLang="en-US" sz="1600" dirty="0">
                <a:solidFill>
                  <a:schemeClr val="bg1"/>
                </a:solidFill>
              </a:rPr>
              <a:t>면적을 갖는다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3277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E7A7E5-34DE-4018-A9BC-6089EE1F1ADE}"/>
              </a:ext>
            </a:extLst>
          </p:cNvPr>
          <p:cNvSpPr txBox="1"/>
          <p:nvPr/>
        </p:nvSpPr>
        <p:spPr>
          <a:xfrm>
            <a:off x="252000" y="5229780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91D5B8A-6FFA-4294-9327-96200ABB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50B9B-F3F0-41F1-817E-05CB0162D9B3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EF9189B-AAEF-7B45-9ACE-2B968B06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3565-E3F7-F348-09BD-0B4C5C8442F8}"/>
              </a:ext>
            </a:extLst>
          </p:cNvPr>
          <p:cNvSpPr txBox="1"/>
          <p:nvPr/>
        </p:nvSpPr>
        <p:spPr>
          <a:xfrm>
            <a:off x="4667853" y="2583899"/>
            <a:ext cx="4936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주변 바위를 통해 벽 타기 같은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 err="1">
                <a:solidFill>
                  <a:schemeClr val="bg1"/>
                </a:solidFill>
              </a:rPr>
              <a:t>파쿠르</a:t>
            </a:r>
            <a:r>
              <a:rPr lang="ko-KR" altLang="en-US" sz="1600" dirty="0">
                <a:solidFill>
                  <a:schemeClr val="bg1"/>
                </a:solidFill>
              </a:rPr>
              <a:t> 액션을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통해 적의 공격을 회피하거나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플레이어가 기습할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큰 나무와 큰 바위 등 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엄폐할 수 있는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구조물이 다수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주변 구조물들로 숨어 적의 위치를 확인하거나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모래바람을 피할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159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CDB25-3E2A-4C0D-B36B-4F26848AED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CD9040-6BB9-4BB6-9A7F-F7EA1DE75954}"/>
              </a:ext>
            </a:extLst>
          </p:cNvPr>
          <p:cNvSpPr txBox="1"/>
          <p:nvPr/>
        </p:nvSpPr>
        <p:spPr>
          <a:xfrm>
            <a:off x="252000" y="5229780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3CA6D2-D054-451B-AB0A-4A4DD3D9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7E904BA-1737-FC43-F0A1-FBFF669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28AA6-8DFA-C7C9-887A-8B7442DD1114}"/>
              </a:ext>
            </a:extLst>
          </p:cNvPr>
          <p:cNvSpPr txBox="1"/>
          <p:nvPr/>
        </p:nvSpPr>
        <p:spPr>
          <a:xfrm>
            <a:off x="4670557" y="2213211"/>
            <a:ext cx="49368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 내 구급상자는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50</a:t>
            </a:r>
            <a:r>
              <a:rPr lang="ko-KR" altLang="en-US" sz="1600" dirty="0">
                <a:solidFill>
                  <a:schemeClr val="bg1"/>
                </a:solidFill>
              </a:rPr>
              <a:t>명으로 구성된다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적들은 대체로 평지에 분포한다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플레이어가 가는 길목 중 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엄폐물에서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기습하려는 적들이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 데미지는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60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5722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CDB25-3E2A-4C0D-B36B-4F26848AED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CD9040-6BB9-4BB6-9A7F-F7EA1DE75954}"/>
              </a:ext>
            </a:extLst>
          </p:cNvPr>
          <p:cNvSpPr txBox="1"/>
          <p:nvPr/>
        </p:nvSpPr>
        <p:spPr>
          <a:xfrm>
            <a:off x="252000" y="5229780"/>
            <a:ext cx="167065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37&gt; 2</a:t>
            </a:r>
            <a:r>
              <a:rPr lang="ko-KR" altLang="en-US" sz="800" dirty="0">
                <a:solidFill>
                  <a:schemeClr val="bg1"/>
                </a:solidFill>
              </a:rPr>
              <a:t>스테이지 예시 화면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3CA6D2-D054-451B-AB0A-4A4DD3D9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7"/>
            <a:ext cx="3976936" cy="2901249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7E904BA-1737-FC43-F0A1-FBFF669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05DF0-4380-ECB1-B449-67D8A2660219}"/>
              </a:ext>
            </a:extLst>
          </p:cNvPr>
          <p:cNvSpPr txBox="1"/>
          <p:nvPr/>
        </p:nvSpPr>
        <p:spPr>
          <a:xfrm>
            <a:off x="4670557" y="1999488"/>
            <a:ext cx="49368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흑막의 행동팀이 작전을 수행하고 있는 지역이다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행동팀의 목적은 인근 빈민가에서 사람들을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강제로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끌고 온 뒤 이 황무지 지역에서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강제 노역을 하게끔 만든다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스테이지의 보스는 행동팀의 총 팀장으로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총검술의 달인으로 총과 검을 각각 쓰거나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같이 쓰는 연계기를 구사한다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총 팀장을 처치하면 플레이어는 황무지 지역의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노역꾼들의 정보를 알게 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</a:t>
            </a:r>
            <a:r>
              <a:rPr lang="ko-KR" altLang="en-US" sz="1200" dirty="0">
                <a:solidFill>
                  <a:schemeClr val="bg1"/>
                </a:solidFill>
              </a:rPr>
              <a:t>노역꾼들의 출신 지역은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다름 아닌 플레이어의 고향이라는 사실을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3208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BB1264-B256-4C8E-ACB9-210BD0D495C0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CDB25-3E2A-4C0D-B36B-4F26848AED7C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7E904BA-1737-FC43-F0A1-FBFF669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96BC54F-235A-EE27-71D6-B5D258D27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004954"/>
              </p:ext>
            </p:extLst>
          </p:nvPr>
        </p:nvGraphicFramePr>
        <p:xfrm>
          <a:off x="252000" y="2157231"/>
          <a:ext cx="9355436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간부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투척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 방향으로 소형 수류탄을 던진다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던지고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후 폭발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반경 범위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10M, 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27228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플레이어에게 가차없는 공격을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초간 초당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회로 퍼붓는다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플레이어와 거리에 따라 무기가 변경된다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플레이어와의 거리가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5M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이내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검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5M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총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638891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플레이어에게 빠른 속도로 돌진하면서 전방으로 벤다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플레이어가 반격하지 못한 경우 총으로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돌진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346829"/>
                  </a:ext>
                </a:extLst>
              </a:tr>
              <a:tr h="272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플레이어로부터 멀리 떨어지며 총으로 강력한 공격을 시전한다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저격은 총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 시전하며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1.2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초마다 한 발 씩 발사한다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패링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불가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최초 시전으로부터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99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941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3D0A20-9762-46FC-BFC4-63A706B65D59}"/>
              </a:ext>
            </a:extLst>
          </p:cNvPr>
          <p:cNvSpPr txBox="1"/>
          <p:nvPr/>
        </p:nvSpPr>
        <p:spPr>
          <a:xfrm>
            <a:off x="252000" y="5229780"/>
            <a:ext cx="19127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3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F96AF2-C7EF-4CC3-BCEA-FC200E2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01E410-F0CD-4729-9DB2-76F95190B3A2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392D471-7E05-F63E-744A-0209352E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0452F-C97A-BDBD-4221-7A82E0CCF2D0}"/>
              </a:ext>
            </a:extLst>
          </p:cNvPr>
          <p:cNvSpPr txBox="1"/>
          <p:nvPr/>
        </p:nvSpPr>
        <p:spPr>
          <a:xfrm>
            <a:off x="4670557" y="2705160"/>
            <a:ext cx="51584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스테이지는 빈민가 컨셉으로 플레이어는 빈민가 사이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좁은 골목들이나 벽을 타서 지붕 위로 올라갈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구급상자는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밧줄 상자가 아닌 나무 상자는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1.5km * 1.5km</a:t>
            </a:r>
            <a:r>
              <a:rPr lang="ko-KR" altLang="en-US" sz="1600" dirty="0">
                <a:solidFill>
                  <a:schemeClr val="bg1"/>
                </a:solidFill>
              </a:rPr>
              <a:t>의 면적을 갖는다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4954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3D0A20-9762-46FC-BFC4-63A706B65D59}"/>
              </a:ext>
            </a:extLst>
          </p:cNvPr>
          <p:cNvSpPr txBox="1"/>
          <p:nvPr/>
        </p:nvSpPr>
        <p:spPr>
          <a:xfrm>
            <a:off x="252000" y="5229780"/>
            <a:ext cx="19127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3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F96AF2-C7EF-4CC3-BCEA-FC200E2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01E410-F0CD-4729-9DB2-76F95190B3A2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392D471-7E05-F63E-744A-0209352E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93011-7A7E-695A-FD7D-D21658B73BD5}"/>
              </a:ext>
            </a:extLst>
          </p:cNvPr>
          <p:cNvSpPr txBox="1"/>
          <p:nvPr/>
        </p:nvSpPr>
        <p:spPr>
          <a:xfrm>
            <a:off x="4670557" y="2643604"/>
            <a:ext cx="515849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주민들을 제압할 수 있는 밧줄 상자가 존재하며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상자 안에는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밧줄이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개</a:t>
            </a:r>
            <a:r>
              <a:rPr lang="ko-KR" altLang="en-US" sz="1600" dirty="0">
                <a:solidFill>
                  <a:schemeClr val="bg1"/>
                </a:solidFill>
              </a:rPr>
              <a:t> 씩 있다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이때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밧줄은 사용 아이템 슬롯에 고정</a:t>
            </a:r>
            <a:r>
              <a:rPr lang="ko-KR" altLang="en-US" sz="1200" dirty="0">
                <a:solidFill>
                  <a:schemeClr val="bg1"/>
                </a:solidFill>
              </a:rPr>
              <a:t>이 되며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제압 시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번 키를 누르며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마우스 좌클릭을 할 경우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제압이 성공한다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주민 밧줄 제압은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주민들의 체력을 전체 </a:t>
            </a:r>
            <a:b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체력의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30%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이하</a:t>
            </a:r>
            <a:r>
              <a:rPr lang="ko-KR" altLang="en-US" sz="1600" dirty="0">
                <a:solidFill>
                  <a:schemeClr val="bg1"/>
                </a:solidFill>
              </a:rPr>
              <a:t>인 경우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제압 가능</a:t>
            </a:r>
            <a:r>
              <a:rPr lang="ko-KR" altLang="en-US" sz="1600" dirty="0">
                <a:solidFill>
                  <a:schemeClr val="bg1"/>
                </a:solidFill>
              </a:rPr>
              <a:t>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위에 서술한 대로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밧줄 사용 성공이 가능해진다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273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267A0-1A74-4E29-83C3-CF3220C24DCD}"/>
              </a:ext>
            </a:extLst>
          </p:cNvPr>
          <p:cNvSpPr txBox="1"/>
          <p:nvPr/>
        </p:nvSpPr>
        <p:spPr>
          <a:xfrm>
            <a:off x="252000" y="5229780"/>
            <a:ext cx="19127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3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 화면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5ABF94-881F-4C2A-A474-DE5DF597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472455-17E3-4E54-8495-8A99BFF86E6A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92194C32-92B9-0663-CDCB-DA0F8B68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49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D7B5D-9603-F26E-A9A8-C33F033D0EDF}"/>
              </a:ext>
            </a:extLst>
          </p:cNvPr>
          <p:cNvSpPr txBox="1"/>
          <p:nvPr/>
        </p:nvSpPr>
        <p:spPr>
          <a:xfrm>
            <a:off x="4670557" y="2074711"/>
            <a:ext cx="51944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40</a:t>
            </a:r>
            <a:r>
              <a:rPr lang="ko-KR" altLang="en-US" sz="1600" dirty="0">
                <a:solidFill>
                  <a:schemeClr val="bg1"/>
                </a:solidFill>
              </a:rPr>
              <a:t>명이며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주민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급습</a:t>
            </a:r>
            <a:r>
              <a:rPr lang="en-US" altLang="ko-KR" sz="1600" dirty="0">
                <a:solidFill>
                  <a:schemeClr val="bg1"/>
                </a:solidFill>
              </a:rPr>
              <a:t>)NPC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15</a:t>
            </a:r>
            <a:r>
              <a:rPr lang="ko-KR" altLang="en-US" sz="1600" dirty="0">
                <a:solidFill>
                  <a:schemeClr val="bg1"/>
                </a:solidFill>
              </a:rPr>
              <a:t>명이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주민 </a:t>
            </a:r>
            <a:r>
              <a:rPr lang="en-US" altLang="ko-KR" sz="1600" dirty="0">
                <a:solidFill>
                  <a:schemeClr val="bg1"/>
                </a:solidFill>
              </a:rPr>
              <a:t>NPC 3</a:t>
            </a:r>
            <a:r>
              <a:rPr lang="ko-KR" altLang="en-US" sz="1600" dirty="0">
                <a:solidFill>
                  <a:schemeClr val="bg1"/>
                </a:solidFill>
              </a:rPr>
              <a:t>명 이상 제압하지 못하고 살해하는 경우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임무 실패로 해당 스테이지를 다시 해야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70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플레이어는 목표 지점까지 정해진 루트를 따라 이동하며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루트 곳곳에 무너진 벽이나 망가진 지붕 사이사이에서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적들이 급습하는 것을 막고 처치해야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해당 루트에서 일정 시간동안 벗어날 수 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지정된 루트에서 누적 이탈 시간이 </a:t>
            </a:r>
            <a:r>
              <a:rPr lang="en-US" altLang="ko-KR" sz="1200" dirty="0">
                <a:solidFill>
                  <a:schemeClr val="bg1"/>
                </a:solidFill>
              </a:rPr>
              <a:t>20</a:t>
            </a:r>
            <a:r>
              <a:rPr lang="ko-KR" altLang="en-US" sz="1200" dirty="0">
                <a:solidFill>
                  <a:schemeClr val="bg1"/>
                </a:solidFill>
              </a:rPr>
              <a:t>초 이상이 되면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초당 </a:t>
            </a:r>
            <a:r>
              <a:rPr lang="en-US" altLang="ko-KR" sz="1200" dirty="0">
                <a:solidFill>
                  <a:schemeClr val="bg1"/>
                </a:solidFill>
              </a:rPr>
              <a:t>30</a:t>
            </a:r>
            <a:r>
              <a:rPr lang="ko-KR" altLang="en-US" sz="1200" dirty="0">
                <a:solidFill>
                  <a:schemeClr val="bg1"/>
                </a:solidFill>
              </a:rPr>
              <a:t>의 데미지를 입게 된다</a:t>
            </a:r>
            <a:r>
              <a:rPr lang="en-US" altLang="ko-KR" sz="1200" dirty="0">
                <a:solidFill>
                  <a:schemeClr val="bg1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7817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27587-6364-48F0-817B-AD99A7D1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2" y="2622113"/>
            <a:ext cx="4342514" cy="26371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4F5710-94FD-4646-A064-983804817F36}"/>
              </a:ext>
            </a:extLst>
          </p:cNvPr>
          <p:cNvSpPr txBox="1"/>
          <p:nvPr/>
        </p:nvSpPr>
        <p:spPr>
          <a:xfrm>
            <a:off x="2824669" y="1778890"/>
            <a:ext cx="4274114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러너와의 유사점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922116-3D63-415C-8605-E011D67FF8E2}"/>
              </a:ext>
            </a:extLst>
          </p:cNvPr>
          <p:cNvSpPr txBox="1"/>
          <p:nvPr/>
        </p:nvSpPr>
        <p:spPr>
          <a:xfrm>
            <a:off x="4953000" y="2622113"/>
            <a:ext cx="4710458" cy="266651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다양한 액션을 볼 수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인칭 카메라로 플레이어가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속 캐릭터가 된 듯한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몰입감을 준다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자유도가 높아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여러 플레이를 할 수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0C27B1B-5B78-4222-8AFA-E78E7EBF77F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02CA37-CCA3-40AD-8674-84A310642BF7}"/>
              </a:ext>
            </a:extLst>
          </p:cNvPr>
          <p:cNvSpPr txBox="1"/>
          <p:nvPr/>
        </p:nvSpPr>
        <p:spPr>
          <a:xfrm>
            <a:off x="416496" y="5288637"/>
            <a:ext cx="107593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1&gt; / </a:t>
            </a:r>
            <a:r>
              <a:rPr lang="ko-KR" altLang="en-US" sz="800" dirty="0">
                <a:solidFill>
                  <a:schemeClr val="bg1"/>
                </a:solidFill>
              </a:rPr>
              <a:t>링크 </a:t>
            </a:r>
            <a:r>
              <a:rPr lang="en-US" altLang="ko-KR" sz="800" dirty="0">
                <a:solidFill>
                  <a:schemeClr val="bg1"/>
                </a:solidFill>
              </a:rPr>
              <a:t>1 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94A775-981F-4087-A62A-0D3431EA6AE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79A8C35-5643-4E06-B4DC-B42D3043158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F126B4C-CEEF-44B4-BDB8-5E351FDAA51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419189A-9FA4-4689-BC7A-5678902871AE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 게임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904953F-F971-96F3-F4DE-3ABB30D4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207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267A0-1A74-4E29-83C3-CF3220C24DCD}"/>
              </a:ext>
            </a:extLst>
          </p:cNvPr>
          <p:cNvSpPr txBox="1"/>
          <p:nvPr/>
        </p:nvSpPr>
        <p:spPr>
          <a:xfrm>
            <a:off x="252000" y="5229780"/>
            <a:ext cx="191270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38&gt; 3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 화면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5ABF94-881F-4C2A-A474-DE5DF597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" y="2291944"/>
            <a:ext cx="3976936" cy="2901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472455-17E3-4E54-8495-8A99BFF86E6A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92194C32-92B9-0663-CDCB-DA0F8B68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6DBF1F-DB39-194E-5772-7853D2B0BB07}"/>
              </a:ext>
            </a:extLst>
          </p:cNvPr>
          <p:cNvSpPr txBox="1"/>
          <p:nvPr/>
        </p:nvSpPr>
        <p:spPr>
          <a:xfrm>
            <a:off x="4667853" y="1843878"/>
            <a:ext cx="5107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해당 스테이지에서는 보스가 존재하지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플레이어에게 달려오는 주민들은 정체불명의 약에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취해 있고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플레이어를 처치하면 돈을 받을 수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있다는 설정이다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황무지 지역의 팀과 마지막 교신을 한 적들은 플레이어를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처리하기 위해 빈민가 지역에서 급습하는 이야기이다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실수로 주민들을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명 이상 살해할 경우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플레이어의 죄책감 극대화로 인해 자결 엔딩이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해당 스테이지의 목적지에 도달할 경우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해당 상황의 대한 전말과 부모의 살해에 대한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숨겨진 진실도 알게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362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4BAD51-FBB9-4A0C-A305-232B3C531A2E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72455-17E3-4E54-8495-8A99BFF86E6A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92194C32-92B9-0663-CDCB-DA0F8B68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145E559-137B-32D2-CBD1-2F3D6132D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93344"/>
              </p:ext>
            </p:extLst>
          </p:nvPr>
        </p:nvGraphicFramePr>
        <p:xfrm>
          <a:off x="252000" y="2157231"/>
          <a:ext cx="9355436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돌진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의식 없이 플레이어를 향해 계속 돌진하며 전방을 할퀸다</a:t>
                      </a: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88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매복한 위치에서 플레이어를 향해 검기를 실어 기습한다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*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플레이어가 패링으로 막게 되면 적이 기절 상태에 걸린다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1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020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5F5E417-7659-436B-B634-ABEEBDF6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1"/>
            <a:ext cx="3976937" cy="29012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E7A7E5-34DE-4018-A9BC-6089EE1F1ADE}"/>
              </a:ext>
            </a:extLst>
          </p:cNvPr>
          <p:cNvSpPr txBox="1"/>
          <p:nvPr/>
        </p:nvSpPr>
        <p:spPr>
          <a:xfrm>
            <a:off x="252000" y="5226237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4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41BDB8-7756-467A-A72C-7FB0BA9344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A1BE16B-75F1-7666-8B29-1ECE5BCD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9AB83-CFAF-332B-DC48-750B9EA88B10}"/>
              </a:ext>
            </a:extLst>
          </p:cNvPr>
          <p:cNvSpPr txBox="1"/>
          <p:nvPr/>
        </p:nvSpPr>
        <p:spPr>
          <a:xfrm>
            <a:off x="4670557" y="1793566"/>
            <a:ext cx="499053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스테이지는 탈출 맵 컨셉으로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기계나 구조물들의 공격을 맞지 않기 위해 피해야한다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자신의 특수 스킬들과 여럿 </a:t>
            </a:r>
            <a:r>
              <a:rPr lang="ko-KR" altLang="en-US" sz="1600" dirty="0" err="1">
                <a:solidFill>
                  <a:schemeClr val="bg1"/>
                </a:solidFill>
              </a:rPr>
              <a:t>파쿠르</a:t>
            </a:r>
            <a:r>
              <a:rPr lang="ko-KR" altLang="en-US" sz="1600" dirty="0">
                <a:solidFill>
                  <a:schemeClr val="bg1"/>
                </a:solidFill>
              </a:rPr>
              <a:t> 액션을 통해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적 구조물을 피할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구급상자는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개 존재한다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스테이지 구급상자는 체력을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100% 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회복시켜준다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일반 필드 루트 중간에 위치한다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몸을 숨길 수 있는 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엄폐물은 따로 존재하지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나무상자는 존재하지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0.5km * 0.5km</a:t>
            </a:r>
            <a:r>
              <a:rPr lang="ko-KR" altLang="en-US" sz="1600" dirty="0">
                <a:solidFill>
                  <a:schemeClr val="bg1"/>
                </a:solidFill>
              </a:rPr>
              <a:t>으로 면적은 좁으나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높이가 약 </a:t>
            </a:r>
            <a:r>
              <a:rPr lang="en-US" altLang="ko-KR" sz="1600" dirty="0">
                <a:solidFill>
                  <a:schemeClr val="bg1"/>
                </a:solidFill>
              </a:rPr>
              <a:t>2km</a:t>
            </a:r>
            <a:r>
              <a:rPr lang="ko-KR" altLang="en-US" sz="1600" dirty="0">
                <a:solidFill>
                  <a:schemeClr val="bg1"/>
                </a:solidFill>
              </a:rPr>
              <a:t>인 건물이다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409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843416E-E9BF-4892-AE78-2ED43EF2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1"/>
            <a:ext cx="3976937" cy="29012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A8FFBC-F26F-4C53-9CBF-D2D02EEDA02F}"/>
              </a:ext>
            </a:extLst>
          </p:cNvPr>
          <p:cNvSpPr txBox="1"/>
          <p:nvPr/>
        </p:nvSpPr>
        <p:spPr>
          <a:xfrm>
            <a:off x="252000" y="5226237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4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4B4DB-75CA-42D1-91AB-D6E8FDE506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F86A29B-1306-B313-FF48-A7C9255D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19244-6094-8B61-69E0-3AFE1D73B074}"/>
              </a:ext>
            </a:extLst>
          </p:cNvPr>
          <p:cNvSpPr txBox="1"/>
          <p:nvPr/>
        </p:nvSpPr>
        <p:spPr>
          <a:xfrm>
            <a:off x="4670557" y="2276028"/>
            <a:ext cx="49905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적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NPC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는 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명으로 파괴할 수 있는 구조물이 없다</a:t>
            </a:r>
            <a:r>
              <a:rPr lang="en-US" altLang="ko-K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레이저를 제외한 나머지 구조물에 의한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플레이어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90 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적 구조물 중 레이저에 피격 당할 경우 즉사한다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스테이지 한정 와이어</a:t>
            </a:r>
            <a:r>
              <a:rPr lang="en-US" altLang="ko-KR" sz="1600" dirty="0">
                <a:solidFill>
                  <a:schemeClr val="bg1"/>
                </a:solidFill>
              </a:rPr>
              <a:t>(Q</a:t>
            </a:r>
            <a:r>
              <a:rPr lang="ko-KR" altLang="en-US" sz="1600" dirty="0">
                <a:solidFill>
                  <a:schemeClr val="bg1"/>
                </a:solidFill>
              </a:rPr>
              <a:t>키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가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재사용 대기시간이 </a:t>
            </a:r>
            <a:r>
              <a:rPr lang="en-US" altLang="ko-KR" sz="1600" dirty="0">
                <a:solidFill>
                  <a:schemeClr val="bg1"/>
                </a:solidFill>
              </a:rPr>
              <a:t>0.5</a:t>
            </a:r>
            <a:r>
              <a:rPr lang="ko-KR" altLang="en-US" sz="1600" dirty="0">
                <a:solidFill>
                  <a:schemeClr val="bg1"/>
                </a:solidFill>
              </a:rPr>
              <a:t>초로 전환된다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600" dirty="0">
                <a:solidFill>
                  <a:schemeClr val="bg1"/>
                </a:solidFill>
              </a:rPr>
            </a:b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</a:t>
            </a:r>
            <a:r>
              <a:rPr lang="ko-KR" altLang="en-US" sz="1200" dirty="0">
                <a:solidFill>
                  <a:schemeClr val="bg1"/>
                </a:solidFill>
              </a:rPr>
              <a:t>와이어 액션이 가능한 구조물들이 앞선 스테이지 보다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3</a:t>
            </a:r>
            <a:r>
              <a:rPr lang="ko-KR" altLang="en-US" sz="1200" dirty="0">
                <a:solidFill>
                  <a:schemeClr val="bg1"/>
                </a:solidFill>
              </a:rPr>
              <a:t>배 이상 설치되어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689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843416E-E9BF-4892-AE78-2ED43EF2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41"/>
            <a:ext cx="3976937" cy="29012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A8FFBC-F26F-4C53-9CBF-D2D02EEDA02F}"/>
              </a:ext>
            </a:extLst>
          </p:cNvPr>
          <p:cNvSpPr txBox="1"/>
          <p:nvPr/>
        </p:nvSpPr>
        <p:spPr>
          <a:xfrm>
            <a:off x="252000" y="5226237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39&gt; 4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4B4DB-75CA-42D1-91AB-D6E8FDE506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F86A29B-1306-B313-FF48-A7C9255D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19244-6094-8B61-69E0-3AFE1D73B074}"/>
              </a:ext>
            </a:extLst>
          </p:cNvPr>
          <p:cNvSpPr txBox="1"/>
          <p:nvPr/>
        </p:nvSpPr>
        <p:spPr>
          <a:xfrm>
            <a:off x="4670557" y="2276028"/>
            <a:ext cx="49905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빈민가에서 얻은 정보에 의해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en-US" altLang="ko-KR" sz="1600">
                <a:solidFill>
                  <a:schemeClr val="bg1"/>
                </a:solidFill>
              </a:rPr>
              <a:t>‘</a:t>
            </a:r>
            <a:r>
              <a:rPr lang="ko-KR" altLang="en-US" sz="1600">
                <a:solidFill>
                  <a:schemeClr val="bg1"/>
                </a:solidFill>
              </a:rPr>
              <a:t>페르셈프레</a:t>
            </a:r>
            <a:r>
              <a:rPr lang="en-US" altLang="ko-KR" sz="1600">
                <a:solidFill>
                  <a:schemeClr val="bg1"/>
                </a:solidFill>
              </a:rPr>
              <a:t>’</a:t>
            </a:r>
            <a:r>
              <a:rPr lang="ko-KR" altLang="en-US" sz="1600">
                <a:solidFill>
                  <a:schemeClr val="bg1"/>
                </a:solidFill>
              </a:rPr>
              <a:t>라는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기업의 연구소로 오게되었다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연구소에 도착을 했으나 아무도 없었으며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많은 장애물과 기계들이 갑작스레 작동하게 되었다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빈민가에서 얻은 정보들 중 일부 내용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en-US" altLang="ko-KR" sz="1200">
                <a:solidFill>
                  <a:schemeClr val="bg1"/>
                </a:solidFill>
              </a:rPr>
              <a:t>* </a:t>
            </a:r>
            <a:r>
              <a:rPr lang="ko-KR" altLang="en-US" sz="1200">
                <a:solidFill>
                  <a:schemeClr val="bg1"/>
                </a:solidFill>
              </a:rPr>
              <a:t>기업에서 영생과 관련한 약을 비밀리에 제조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br>
              <a:rPr lang="en-US" altLang="ko-KR" sz="1200">
                <a:solidFill>
                  <a:schemeClr val="bg1"/>
                </a:solidFill>
              </a:rPr>
            </a:br>
            <a:r>
              <a:rPr lang="en-US" altLang="ko-KR" sz="1200">
                <a:solidFill>
                  <a:schemeClr val="bg1"/>
                </a:solidFill>
              </a:rPr>
              <a:t>* </a:t>
            </a:r>
            <a:r>
              <a:rPr lang="ko-KR" altLang="en-US" sz="1200">
                <a:solidFill>
                  <a:schemeClr val="bg1"/>
                </a:solidFill>
              </a:rPr>
              <a:t>해당 약을 제조할 때 인체실험을 통해서 만들어 짊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br>
              <a:rPr lang="en-US" altLang="ko-KR" sz="1200">
                <a:solidFill>
                  <a:schemeClr val="bg1"/>
                </a:solidFill>
              </a:rPr>
            </a:br>
            <a:r>
              <a:rPr lang="en-US" altLang="ko-KR" sz="1200">
                <a:solidFill>
                  <a:schemeClr val="bg1"/>
                </a:solidFill>
              </a:rPr>
              <a:t>* </a:t>
            </a:r>
            <a:r>
              <a:rPr lang="ko-KR" altLang="en-US" sz="1200">
                <a:solidFill>
                  <a:schemeClr val="bg1"/>
                </a:solidFill>
              </a:rPr>
              <a:t>플레이어의 부모님은 생명 윤리에서 벗어난다 생각하여 증거를 수집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연구소의 최종 목적지인 메인 시스템실에 도달하면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흑막의 이름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위치 등 정보가 담긴 쪽지가 놓여져있다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94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A8F71A-D9CD-403B-81DC-66612682B771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4B4DB-75CA-42D1-91AB-D6E8FDE50601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F86A29B-1306-B313-FF48-A7C9255D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4411E0-659E-0678-893F-430FC545C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58176"/>
              </p:ext>
            </p:extLst>
          </p:nvPr>
        </p:nvGraphicFramePr>
        <p:xfrm>
          <a:off x="252000" y="2157231"/>
          <a:ext cx="935543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6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기계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286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폭발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근방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10M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이내로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폭발하여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스플래시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데미지를 준다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폭발 후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높이가 다른 레이저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갈래를 여러 방향으로 쏜 상태에서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동안 회전한다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회전 종료로부터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즉사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75216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여러 방면으로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 동안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개의 총알을 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93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65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E7A7E5-34DE-4018-A9BC-6089EE1F1ADE}"/>
              </a:ext>
            </a:extLst>
          </p:cNvPr>
          <p:cNvSpPr txBox="1"/>
          <p:nvPr/>
        </p:nvSpPr>
        <p:spPr>
          <a:xfrm>
            <a:off x="252000" y="5229780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40&gt; 5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93697-9FCB-4FC6-B01A-AD982C69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0A85E1EA-6BCE-D09B-93AE-9D038A12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00DF1-B4FF-3429-DA7A-F48FA0476D63}"/>
              </a:ext>
            </a:extLst>
          </p:cNvPr>
          <p:cNvSpPr txBox="1"/>
          <p:nvPr/>
        </p:nvSpPr>
        <p:spPr>
          <a:xfrm>
            <a:off x="4670557" y="1937473"/>
            <a:ext cx="46124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스테이지는 최종전을 치를 스테이지가 되며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일반 필드에서는 상층으로 갈 수 있는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가지의 루트가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가지 루트 중 하나는 함정 루트로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해당 구간의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끝에 다다랐을 때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타임 어택이 시작된다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br>
              <a:rPr lang="en-US" altLang="ko-KR" sz="1200" dirty="0">
                <a:solidFill>
                  <a:schemeClr val="bg1"/>
                </a:solidFill>
              </a:rPr>
            </a:b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* 2</a:t>
            </a:r>
            <a:r>
              <a:rPr lang="ko-KR" altLang="en-US" sz="1200" dirty="0">
                <a:solidFill>
                  <a:schemeClr val="bg1"/>
                </a:solidFill>
              </a:rPr>
              <a:t>분의 타임 어택이 발동하며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제한 시간 안에 몰려오는 적들을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물리치고 시작점으로 돌아와야 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크기는 약 </a:t>
            </a:r>
            <a:r>
              <a:rPr lang="en-US" altLang="ko-KR" sz="1600" dirty="0">
                <a:solidFill>
                  <a:schemeClr val="bg1"/>
                </a:solidFill>
              </a:rPr>
              <a:t>0.7km * 0.7km</a:t>
            </a:r>
            <a:r>
              <a:rPr lang="ko-KR" altLang="en-US" sz="1600" dirty="0">
                <a:solidFill>
                  <a:schemeClr val="bg1"/>
                </a:solidFill>
              </a:rPr>
              <a:t>의 면적이며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높이가 약 </a:t>
            </a:r>
            <a:r>
              <a:rPr lang="en-US" altLang="ko-KR" sz="1600" dirty="0">
                <a:solidFill>
                  <a:schemeClr val="bg1"/>
                </a:solidFill>
              </a:rPr>
              <a:t>1.3 km</a:t>
            </a:r>
            <a:r>
              <a:rPr lang="ko-KR" altLang="en-US" sz="1600" dirty="0">
                <a:solidFill>
                  <a:schemeClr val="bg1"/>
                </a:solidFill>
              </a:rPr>
              <a:t>의 건물 내부이다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함정 루트가 있으므로 해당 루트를 거치지 않고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바로 보스 필드로 진입할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83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F70132-264B-422C-8121-AEE2A2CC70E8}"/>
              </a:ext>
            </a:extLst>
          </p:cNvPr>
          <p:cNvSpPr txBox="1"/>
          <p:nvPr/>
        </p:nvSpPr>
        <p:spPr>
          <a:xfrm>
            <a:off x="252000" y="5229780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40&gt; 5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65723DD-7017-438D-9FAC-1B45FE31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AA0C24B-9422-4C6C-AF0F-8BBA9A27C14B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5644872-A666-6146-C402-2E95A9C8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52842-E310-B4AC-09F4-368C25E45EAC}"/>
              </a:ext>
            </a:extLst>
          </p:cNvPr>
          <p:cNvSpPr txBox="1"/>
          <p:nvPr/>
        </p:nvSpPr>
        <p:spPr>
          <a:xfrm>
            <a:off x="4670557" y="2214472"/>
            <a:ext cx="5050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옥상으로 성공적으로 향하게 되었을 때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최종 보스전으로 돌입하게 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스테이지 내 구급 상자는 총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전체 체력의 </a:t>
            </a:r>
            <a:r>
              <a:rPr lang="en-US" altLang="ko-KR" sz="1600" dirty="0">
                <a:solidFill>
                  <a:schemeClr val="bg1"/>
                </a:solidFill>
              </a:rPr>
              <a:t>80% </a:t>
            </a:r>
            <a:r>
              <a:rPr lang="ko-KR" altLang="en-US" sz="1600" dirty="0">
                <a:solidFill>
                  <a:schemeClr val="bg1"/>
                </a:solidFill>
              </a:rPr>
              <a:t>회복할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나무 상자는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존재한다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 루트마다 적은 </a:t>
            </a:r>
            <a:r>
              <a:rPr lang="en-US" altLang="ko-KR" sz="1600" dirty="0">
                <a:solidFill>
                  <a:schemeClr val="bg1"/>
                </a:solidFill>
              </a:rPr>
              <a:t>20</a:t>
            </a:r>
            <a:r>
              <a:rPr lang="ko-KR" altLang="en-US" sz="1600" dirty="0">
                <a:solidFill>
                  <a:schemeClr val="bg1"/>
                </a:solidFill>
              </a:rPr>
              <a:t>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함정 루트에 있는 적은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총 </a:t>
            </a:r>
            <a:r>
              <a:rPr lang="en-US" altLang="ko-KR" sz="1600" dirty="0">
                <a:solidFill>
                  <a:schemeClr val="bg1"/>
                </a:solidFill>
              </a:rPr>
              <a:t>30</a:t>
            </a:r>
            <a:r>
              <a:rPr lang="ko-KR" altLang="en-US" sz="1600" dirty="0">
                <a:solidFill>
                  <a:schemeClr val="bg1"/>
                </a:solidFill>
              </a:rPr>
              <a:t>명으로 적게는 </a:t>
            </a:r>
            <a:r>
              <a:rPr lang="en-US" altLang="ko-KR" sz="1600" dirty="0">
                <a:solidFill>
                  <a:schemeClr val="bg1"/>
                </a:solidFill>
              </a:rPr>
              <a:t>20</a:t>
            </a:r>
            <a:r>
              <a:rPr lang="ko-KR" altLang="en-US" sz="1600" dirty="0">
                <a:solidFill>
                  <a:schemeClr val="bg1"/>
                </a:solidFill>
              </a:rPr>
              <a:t>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많게는 </a:t>
            </a:r>
            <a:r>
              <a:rPr lang="en-US" altLang="ko-KR" sz="1600" dirty="0">
                <a:solidFill>
                  <a:schemeClr val="bg1"/>
                </a:solidFill>
              </a:rPr>
              <a:t>50</a:t>
            </a:r>
            <a:r>
              <a:rPr lang="ko-KR" altLang="en-US" sz="1600" dirty="0">
                <a:solidFill>
                  <a:schemeClr val="bg1"/>
                </a:solidFill>
              </a:rPr>
              <a:t>명을 상대한다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 피격 데미지는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타 당 </a:t>
            </a:r>
            <a:r>
              <a:rPr lang="en-US" altLang="ko-KR" sz="1600" dirty="0">
                <a:solidFill>
                  <a:schemeClr val="bg1"/>
                </a:solidFill>
              </a:rPr>
              <a:t>120 </a:t>
            </a:r>
            <a:r>
              <a:rPr lang="ko-KR" altLang="en-US" sz="1600" dirty="0">
                <a:solidFill>
                  <a:schemeClr val="bg1"/>
                </a:solidFill>
              </a:rPr>
              <a:t>만큼 피해를 입는다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7351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E7A7E5-34DE-4018-A9BC-6089EE1F1ADE}"/>
              </a:ext>
            </a:extLst>
          </p:cNvPr>
          <p:cNvSpPr txBox="1"/>
          <p:nvPr/>
        </p:nvSpPr>
        <p:spPr>
          <a:xfrm>
            <a:off x="252000" y="5229780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40&gt; 5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93697-9FCB-4FC6-B01A-AD982C69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0A85E1EA-6BCE-D09B-93AE-9D038A12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85588-806E-0D97-6DF6-DBC998FDE93E}"/>
              </a:ext>
            </a:extLst>
          </p:cNvPr>
          <p:cNvSpPr txBox="1"/>
          <p:nvPr/>
        </p:nvSpPr>
        <p:spPr>
          <a:xfrm>
            <a:off x="4670557" y="2465287"/>
            <a:ext cx="46124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스테이지 경우 </a:t>
            </a:r>
            <a:r>
              <a:rPr lang="ko-KR" altLang="en-US" sz="1600" dirty="0">
                <a:solidFill>
                  <a:srgbClr val="F1A27F"/>
                </a:solidFill>
              </a:rPr>
              <a:t>미로 형식으로 구성</a:t>
            </a:r>
            <a:r>
              <a:rPr lang="ko-KR" altLang="en-US" sz="1600" dirty="0">
                <a:solidFill>
                  <a:schemeClr val="bg1"/>
                </a:solidFill>
              </a:rPr>
              <a:t>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스토리 상 기업의 이면을 침투하기에 적 </a:t>
            </a:r>
            <a:r>
              <a:rPr lang="en-US" altLang="ko-KR" sz="1600" dirty="0">
                <a:solidFill>
                  <a:schemeClr val="bg1"/>
                </a:solidFill>
              </a:rPr>
              <a:t>NPC</a:t>
            </a:r>
            <a:r>
              <a:rPr lang="ko-KR" altLang="en-US" sz="1600" dirty="0">
                <a:solidFill>
                  <a:schemeClr val="bg1"/>
                </a:solidFill>
              </a:rPr>
              <a:t>들은 플레이어를 필사적으로 죽이거나 막으려 들 것이다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함정 루트가 있으므로 해당 루트를 거치지 않고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>
                <a:solidFill>
                  <a:schemeClr val="bg1"/>
                </a:solidFill>
              </a:rPr>
              <a:t>바로 보스 필드로 진입할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시작 시 돌아가는 레이저가 깔려 있어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ko-KR" altLang="en-US" sz="1600" dirty="0" err="1">
                <a:solidFill>
                  <a:schemeClr val="bg1"/>
                </a:solidFill>
              </a:rPr>
              <a:t>대쉬</a:t>
            </a:r>
            <a:r>
              <a:rPr lang="ko-KR" altLang="en-US" sz="1600" dirty="0">
                <a:solidFill>
                  <a:schemeClr val="bg1"/>
                </a:solidFill>
              </a:rPr>
              <a:t> 컨트롤로 진입해야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5314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E7A7E5-34DE-4018-A9BC-6089EE1F1ADE}"/>
              </a:ext>
            </a:extLst>
          </p:cNvPr>
          <p:cNvSpPr txBox="1"/>
          <p:nvPr/>
        </p:nvSpPr>
        <p:spPr>
          <a:xfrm>
            <a:off x="252000" y="5229780"/>
            <a:ext cx="187583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40&gt; 5</a:t>
            </a:r>
            <a:r>
              <a:rPr lang="ko-KR" altLang="en-US" sz="800" dirty="0">
                <a:solidFill>
                  <a:schemeClr val="bg1"/>
                </a:solidFill>
              </a:rPr>
              <a:t>스테이지 테마 예시화면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93697-9FCB-4FC6-B01A-AD982C69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2291935"/>
            <a:ext cx="3976937" cy="290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0A85E1EA-6BCE-D09B-93AE-9D038A12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59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40ABA-5FEE-4B52-7271-1DC4E7E14317}"/>
              </a:ext>
            </a:extLst>
          </p:cNvPr>
          <p:cNvSpPr txBox="1"/>
          <p:nvPr/>
        </p:nvSpPr>
        <p:spPr>
          <a:xfrm>
            <a:off x="4670557" y="1977242"/>
            <a:ext cx="4612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끓어오르는 분노를 참고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침착하고 고요한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내면을 유지한 채 최종 장소에 도착한 세인은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마지막 전투가 될 것을 직감한다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최종 보스는 총 </a:t>
            </a:r>
            <a:r>
              <a:rPr lang="en-US" altLang="ko-KR" sz="1600">
                <a:solidFill>
                  <a:schemeClr val="bg1"/>
                </a:solidFill>
              </a:rPr>
              <a:t>3(</a:t>
            </a:r>
            <a:r>
              <a:rPr lang="ko-KR" altLang="en-US" sz="1600">
                <a:solidFill>
                  <a:schemeClr val="bg1"/>
                </a:solidFill>
              </a:rPr>
              <a:t>히든 </a:t>
            </a:r>
            <a:r>
              <a:rPr lang="en-US" altLang="ko-KR" sz="1600">
                <a:solidFill>
                  <a:schemeClr val="bg1"/>
                </a:solidFill>
              </a:rPr>
              <a:t>1)</a:t>
            </a:r>
            <a:r>
              <a:rPr lang="ko-KR" altLang="en-US" sz="1600">
                <a:solidFill>
                  <a:schemeClr val="bg1"/>
                </a:solidFill>
              </a:rPr>
              <a:t>페이즈 형식으로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구성되어 있으며</a:t>
            </a:r>
            <a:r>
              <a:rPr lang="en-US" altLang="ko-KR" sz="1600">
                <a:solidFill>
                  <a:schemeClr val="bg1"/>
                </a:solidFill>
              </a:rPr>
              <a:t>, 1</a:t>
            </a:r>
            <a:r>
              <a:rPr lang="ko-KR" altLang="en-US" sz="1600">
                <a:solidFill>
                  <a:schemeClr val="bg1"/>
                </a:solidFill>
              </a:rPr>
              <a:t>페이즈는 정상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en-US" altLang="ko-KR" sz="1600">
                <a:solidFill>
                  <a:schemeClr val="bg1"/>
                </a:solidFill>
              </a:rPr>
              <a:t>2</a:t>
            </a:r>
            <a:r>
              <a:rPr lang="ko-KR" altLang="en-US" sz="1600">
                <a:solidFill>
                  <a:schemeClr val="bg1"/>
                </a:solidFill>
              </a:rPr>
              <a:t>페이즈는 정신 이상</a:t>
            </a:r>
            <a:r>
              <a:rPr lang="en-US" altLang="ko-KR" sz="1600">
                <a:solidFill>
                  <a:schemeClr val="bg1"/>
                </a:solidFill>
              </a:rPr>
              <a:t>, </a:t>
            </a:r>
            <a:r>
              <a:rPr lang="ko-KR" altLang="en-US" sz="1600">
                <a:solidFill>
                  <a:schemeClr val="bg1"/>
                </a:solidFill>
              </a:rPr>
              <a:t>최종 페이즈는 정신 오염</a:t>
            </a:r>
            <a:r>
              <a:rPr lang="en-US" altLang="ko-KR" sz="1600">
                <a:solidFill>
                  <a:schemeClr val="bg1"/>
                </a:solidFill>
              </a:rPr>
              <a:t>,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히든 페이즈는 정신 붕괴로 진행된다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각 페이즈는 자신이 개발하던 약물의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과다 섭취와 부작용으로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인해 페이즈 별로 </a:t>
            </a:r>
            <a:br>
              <a:rPr lang="en-US" altLang="ko-KR" sz="1600">
                <a:solidFill>
                  <a:schemeClr val="bg1"/>
                </a:solidFill>
              </a:rPr>
            </a:br>
            <a:r>
              <a:rPr lang="ko-KR" altLang="en-US" sz="1600">
                <a:solidFill>
                  <a:schemeClr val="bg1"/>
                </a:solidFill>
              </a:rPr>
              <a:t>패턴 변경 및 강화가 진행된다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</a:rPr>
              <a:t>보스를 처치하면 세인은 독백하며 엔딩 컷씬과 함께 종료된다</a:t>
            </a:r>
            <a:r>
              <a:rPr lang="en-US" altLang="ko-KR" sz="160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8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기획 컨셉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F5710-94FD-4646-A064-983804817F36}"/>
              </a:ext>
            </a:extLst>
          </p:cNvPr>
          <p:cNvSpPr txBox="1"/>
          <p:nvPr/>
        </p:nvSpPr>
        <p:spPr>
          <a:xfrm>
            <a:off x="2754477" y="1785182"/>
            <a:ext cx="4414498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러너와의 차이점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922116-3D63-415C-8605-E011D67FF8E2}"/>
              </a:ext>
            </a:extLst>
          </p:cNvPr>
          <p:cNvSpPr txBox="1"/>
          <p:nvPr/>
        </p:nvSpPr>
        <p:spPr>
          <a:xfrm>
            <a:off x="488504" y="2670694"/>
            <a:ext cx="8820980" cy="266651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0C27B1B-5B78-4222-8AFA-E78E7EBF77F4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94A775-981F-4087-A62A-0D3431EA6AE1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79A8C35-5643-4E06-B4DC-B42D3043158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F126B4C-CEEF-44B4-BDB8-5E351FDAA51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419189A-9FA4-4689-BC7A-5678902871AE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유사 게임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A5D13666-ACF9-B4AD-9FF5-7FAC0576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FA49C-5DDE-9749-717D-1AD963FD26B6}"/>
              </a:ext>
            </a:extLst>
          </p:cNvPr>
          <p:cNvSpPr txBox="1"/>
          <p:nvPr/>
        </p:nvSpPr>
        <p:spPr>
          <a:xfrm>
            <a:off x="416496" y="2636912"/>
            <a:ext cx="8532948" cy="215439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 러너와 다르게 무기 종류가 다르다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종류에 맞게 액션의 연출이 다르다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marL="342900" indent="-342900">
              <a:spcAft>
                <a:spcPts val="300"/>
              </a:spcAft>
              <a:buSzPct val="80000"/>
              <a:buFontTx/>
              <a:buChar char="­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무기 종류에 따라 속도감이 고스트 러너보다 느리거나 빠르다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 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더 정교한 컨트롤이나 정확한 판단을 요구할 수도 있다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509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0A85E1EA-6BCE-D09B-93AE-9D038A12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60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A63CD6-28E0-6363-DD96-6770309AD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57675"/>
              </p:ext>
            </p:extLst>
          </p:nvPr>
        </p:nvGraphicFramePr>
        <p:xfrm>
          <a:off x="252000" y="2157231"/>
          <a:ext cx="9355436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48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702078">
                  <a:extLst>
                    <a:ext uri="{9D8B030D-6E8A-4147-A177-3AD203B41FA5}">
                      <a16:colId xmlns:a16="http://schemas.microsoft.com/office/drawing/2014/main" val="3658675403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221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일반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545159"/>
                  </a:ext>
                </a:extLst>
              </a:tr>
              <a:tr h="2286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보스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정상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전격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자신은 공중으로 떠오른 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전류가 흐르는 장판의 스위치를 누른다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전류 종료로부터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분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12347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여러 방면으로 리볼버로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동안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개의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총알을 쏜다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934575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정신이상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난사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여러 방면으로 샷건을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당 한 발 씩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회 발사한다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강화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회당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35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069151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전격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여러 부작용 중 하나로 몸에서 전류가 발생한다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몸에서 발생하는 전류로 필드를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전류를 흐르게 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강화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패턴 종료로부터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45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25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6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247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4.4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CA2036-4C75-4994-833F-FE4F6B220769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0BC2BA-C24F-45F0-A01D-0B435D629276}"/>
              </a:ext>
            </a:extLst>
          </p:cNvPr>
          <p:cNvSpPr txBox="1"/>
          <p:nvPr/>
        </p:nvSpPr>
        <p:spPr>
          <a:xfrm>
            <a:off x="686525" y="1181524"/>
            <a:ext cx="8532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 </a:t>
            </a:r>
            <a:r>
              <a:rPr lang="ko-KR" altLang="en-US" sz="3200" b="1" dirty="0">
                <a:solidFill>
                  <a:schemeClr val="bg1"/>
                </a:solidFill>
              </a:rPr>
              <a:t>스테이지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0A85E1EA-6BCE-D09B-93AE-9D038A12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61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A63CD6-28E0-6363-DD96-6770309AD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541501"/>
              </p:ext>
            </p:extLst>
          </p:nvPr>
        </p:nvGraphicFramePr>
        <p:xfrm>
          <a:off x="252000" y="2157231"/>
          <a:ext cx="9355436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548">
                  <a:extLst>
                    <a:ext uri="{9D8B030D-6E8A-4147-A177-3AD203B41FA5}">
                      <a16:colId xmlns:a16="http://schemas.microsoft.com/office/drawing/2014/main" val="3684346514"/>
                    </a:ext>
                  </a:extLst>
                </a:gridCol>
                <a:gridCol w="774086">
                  <a:extLst>
                    <a:ext uri="{9D8B030D-6E8A-4147-A177-3AD203B41FA5}">
                      <a16:colId xmlns:a16="http://schemas.microsoft.com/office/drawing/2014/main" val="3166999552"/>
                    </a:ext>
                  </a:extLst>
                </a:gridCol>
                <a:gridCol w="702078">
                  <a:extLst>
                    <a:ext uri="{9D8B030D-6E8A-4147-A177-3AD203B41FA5}">
                      <a16:colId xmlns:a16="http://schemas.microsoft.com/office/drawing/2014/main" val="3658675403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724479638"/>
                    </a:ext>
                  </a:extLst>
                </a:gridCol>
                <a:gridCol w="1270060">
                  <a:extLst>
                    <a:ext uri="{9D8B030D-6E8A-4147-A177-3AD203B41FA5}">
                      <a16:colId xmlns:a16="http://schemas.microsoft.com/office/drawing/2014/main" val="3186268082"/>
                    </a:ext>
                  </a:extLst>
                </a:gridCol>
              </a:tblGrid>
              <a:tr h="22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패턴 종류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A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65046"/>
                  </a:ext>
                </a:extLst>
              </a:tr>
              <a:tr h="19812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보스</a:t>
                      </a:r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정신오염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방어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끝없는 고통으로 정신이 오염되어 고통을 느끼지 못한다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페이즈 전환 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무적 상태이다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최초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71008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잔재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피격되어 잘려나간 살점들이 필드 위에 떨어진다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이 살점들은 떨어진 위치에서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초간 불에 탄다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피격 데미지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70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마다 보스에서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10M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내의 랜덤한 위치로 살점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개가 떨어짐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초당 </a:t>
                      </a:r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511119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전류를 자유로이 다룰 수 있게 되며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거대한 전류 손을 만든다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전류 손을 통해 플레이어를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회 동안 잡는 시도를 하며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잡은 경우 전격과 함께 땅에 꽂는다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잡는 시도 사이의 시간은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마지막 잡는 시도로부터 쿨타임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63781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페이즈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히든</a:t>
                      </a:r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bg1"/>
                          </a:solidFill>
                        </a:rPr>
                        <a:t>정신붕괴</a:t>
                      </a: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변신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신체가 붕괴되기 시작하며 슬라임처럼 변하고 기어다니기 시작한다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지나간 자리는 화학 성분이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간 잔류한다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붕괴 시작으로부터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분 뒤 소멸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89219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붕괴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강력한 전격으로 지형을 부순다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간 전격을 모으며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, 5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 안에 누적 데미지가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500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이 되면 자신에게 돌아간다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br>
                        <a:rPr lang="en-US" altLang="ko-KR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전격을 다 모은 시점으로부터 쿨타임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40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즉사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787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345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4.5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079A5C-0487-44CB-83BE-9B2C9AC05F51}"/>
              </a:ext>
            </a:extLst>
          </p:cNvPr>
          <p:cNvSpPr txBox="1"/>
          <p:nvPr/>
        </p:nvSpPr>
        <p:spPr>
          <a:xfrm>
            <a:off x="1640923" y="4869745"/>
            <a:ext cx="248497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그림 </a:t>
            </a:r>
            <a:r>
              <a:rPr lang="en-US" altLang="ko-KR" sz="800" dirty="0">
                <a:solidFill>
                  <a:schemeClr val="bg1"/>
                </a:solidFill>
              </a:rPr>
              <a:t>41&gt; </a:t>
            </a:r>
            <a:r>
              <a:rPr lang="ko-KR" altLang="en-US" sz="800" dirty="0">
                <a:solidFill>
                  <a:schemeClr val="bg1"/>
                </a:solidFill>
              </a:rPr>
              <a:t>스테이지 인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게임 내 카메라 화면 예시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89F192E-723B-4A9B-AF67-008FC2F68BA6}"/>
              </a:ext>
            </a:extLst>
          </p:cNvPr>
          <p:cNvSpPr/>
          <p:nvPr/>
        </p:nvSpPr>
        <p:spPr>
          <a:xfrm>
            <a:off x="1070306" y="5085189"/>
            <a:ext cx="7775147" cy="1017198"/>
          </a:xfrm>
          <a:prstGeom prst="roundRect">
            <a:avLst/>
          </a:prstGeom>
          <a:solidFill>
            <a:schemeClr val="bg1">
              <a:alpha val="0"/>
            </a:schemeClr>
          </a:solidFill>
          <a:ln w="222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카메라 시점은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인칭으로 고정되므로 몰입감을 높이게 끔 해준다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712C6-9394-46E1-BCD0-624373CAB9F8}"/>
              </a:ext>
            </a:extLst>
          </p:cNvPr>
          <p:cNvSpPr txBox="1"/>
          <p:nvPr/>
        </p:nvSpPr>
        <p:spPr>
          <a:xfrm>
            <a:off x="110191" y="71322"/>
            <a:ext cx="1822970" cy="347674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  <a:defRPr lang="ko-KR" altLang="en-US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레벨 디자인 </a:t>
            </a:r>
            <a:endParaRPr lang="en-US" altLang="ko-KR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1C46B932-04B6-3E41-6F9C-74F45ACF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62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8DEF8-A3DA-0FCB-D8C3-E895696EF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39" y="1495790"/>
            <a:ext cx="6584356" cy="33591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783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  <a:cs typeface="+mj-cs"/>
              </a:rPr>
              <a:t>추후 계획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07C42B36-E23E-452F-8B18-3E4055AF9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91535"/>
              </p:ext>
            </p:extLst>
          </p:nvPr>
        </p:nvGraphicFramePr>
        <p:xfrm>
          <a:off x="370923" y="1280886"/>
          <a:ext cx="9098411" cy="3292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13">
                  <a:extLst>
                    <a:ext uri="{9D8B030D-6E8A-4147-A177-3AD203B41FA5}">
                      <a16:colId xmlns:a16="http://schemas.microsoft.com/office/drawing/2014/main" val="2968621104"/>
                    </a:ext>
                  </a:extLst>
                </a:gridCol>
                <a:gridCol w="7792698">
                  <a:extLst>
                    <a:ext uri="{9D8B030D-6E8A-4147-A177-3AD203B41FA5}">
                      <a16:colId xmlns:a16="http://schemas.microsoft.com/office/drawing/2014/main" val="2234552036"/>
                    </a:ext>
                  </a:extLst>
                </a:gridCol>
              </a:tblGrid>
              <a:tr h="383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47599334"/>
                  </a:ext>
                </a:extLst>
              </a:tr>
              <a:tr h="678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컨트롤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존재하는 더블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</a:rPr>
                        <a:t>대쉬나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더블 점프 등 다른 커맨드의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30856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bg1">
                            <a:lumMod val="75000"/>
                            <a:alpha val="61000"/>
                          </a:schemeClr>
                        </a:gs>
                        <a:gs pos="100000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>
                          <a:solidFill>
                            <a:schemeClr val="bg1"/>
                          </a:solidFill>
                        </a:rPr>
                        <a:t>적의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데미지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공격속도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사거리 등의 세부 사항들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425020"/>
                  </a:ext>
                </a:extLst>
              </a:tr>
              <a:tr h="760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다양한 유형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예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</a:rPr>
                        <a:t>실드를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 갖고 있는 적 등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의 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특별한 능력을 지닌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적 설정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306810"/>
                  </a:ext>
                </a:extLst>
              </a:tr>
              <a:tr h="1104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난이도 별 모드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회 차 플레이를 클리어 할 때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여러 난이도의 모드를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기록경쟁 할 수 있는 모드도 설정</a:t>
                      </a:r>
                      <a:endParaRPr lang="en-US" altLang="ko-KR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641258"/>
                  </a:ext>
                </a:extLst>
              </a:tr>
            </a:tbl>
          </a:graphicData>
        </a:graphic>
      </p:graphicFrame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F90F0F2-E739-6431-681A-993A0F4B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63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412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E45220-7DB6-4179-90D3-7BC5A36C49AD}"/>
              </a:ext>
            </a:extLst>
          </p:cNvPr>
          <p:cNvSpPr txBox="1"/>
          <p:nvPr/>
        </p:nvSpPr>
        <p:spPr>
          <a:xfrm>
            <a:off x="223843" y="901385"/>
            <a:ext cx="4847455" cy="543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1,8,16,41&gt;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3" action="ppaction://hlinksldjump"/>
              </a:rPr>
              <a:t>슬라이드쇼</a:t>
            </a:r>
            <a:r>
              <a:rPr lang="en-US" altLang="ko-KR" sz="1000" dirty="0">
                <a:hlinkClick r:id="rId3" action="ppaction://hlinksldjump"/>
              </a:rPr>
              <a:t>: 50</a:t>
            </a:r>
            <a:r>
              <a:rPr lang="ko-KR" altLang="en-US" sz="1000" dirty="0">
                <a:hlinkClick r:id="rId3" action="ppaction://hlinksldjump"/>
              </a:rPr>
              <a:t>장 이상의 </a:t>
            </a:r>
            <a:r>
              <a:rPr lang="en-US" altLang="ko-KR" sz="1000" dirty="0">
                <a:hlinkClick r:id="rId3" action="ppaction://hlinksldjump"/>
              </a:rPr>
              <a:t>'</a:t>
            </a:r>
            <a:r>
              <a:rPr lang="ko-KR" altLang="en-US" sz="1000" dirty="0" err="1">
                <a:hlinkClick r:id="rId3" action="ppaction://hlinksldjump"/>
              </a:rPr>
              <a:t>고스트러너</a:t>
            </a:r>
            <a:r>
              <a:rPr lang="en-US" altLang="ko-KR" sz="1000" dirty="0">
                <a:hlinkClick r:id="rId3" action="ppaction://hlinksldjump"/>
              </a:rPr>
              <a:t>' </a:t>
            </a:r>
            <a:r>
              <a:rPr lang="ko-KR" altLang="en-US" sz="1000" dirty="0">
                <a:hlinkClick r:id="rId3" action="ppaction://hlinksldjump"/>
              </a:rPr>
              <a:t>스크린샷 </a:t>
            </a:r>
            <a:r>
              <a:rPr lang="en-US" altLang="ko-KR" sz="1000" dirty="0">
                <a:hlinkClick r:id="rId3" action="ppaction://hlinksldjump"/>
              </a:rPr>
              <a:t>(ign.com)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9&gt;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4"/>
              </a:rPr>
              <a:t>(21) </a:t>
            </a:r>
            <a:r>
              <a:rPr lang="ko-KR" altLang="en-US" sz="1000" dirty="0">
                <a:hlinkClick r:id="rId4"/>
              </a:rPr>
              <a:t>봄</a:t>
            </a:r>
            <a:r>
              <a:rPr lang="en-US" altLang="ko-KR" sz="1000" dirty="0">
                <a:hlinkClick r:id="rId4"/>
              </a:rPr>
              <a:t>? </a:t>
            </a:r>
            <a:r>
              <a:rPr lang="ko-KR" altLang="en-US" sz="1000" dirty="0">
                <a:hlinkClick r:id="rId4"/>
              </a:rPr>
              <a:t>죽 </a:t>
            </a:r>
            <a:r>
              <a:rPr lang="en-US" altLang="ko-KR" sz="1000" dirty="0">
                <a:hlinkClick r:id="rId4"/>
              </a:rPr>
              <a:t>- </a:t>
            </a:r>
            <a:r>
              <a:rPr lang="ko-KR" altLang="en-US" sz="1000" dirty="0" err="1">
                <a:hlinkClick r:id="rId4"/>
              </a:rPr>
              <a:t>고스트러너</a:t>
            </a:r>
            <a:r>
              <a:rPr lang="ko-KR" altLang="en-US" sz="1000" dirty="0">
                <a:hlinkClick r:id="rId4"/>
              </a:rPr>
              <a:t> </a:t>
            </a:r>
            <a:r>
              <a:rPr lang="en-US" altLang="ko-KR" sz="1000" dirty="0">
                <a:hlinkClick r:id="rId4"/>
              </a:rPr>
              <a:t>#5(</a:t>
            </a:r>
            <a:r>
              <a:rPr lang="ko-KR" altLang="en-US" sz="1000" dirty="0">
                <a:hlinkClick r:id="rId4"/>
              </a:rPr>
              <a:t>완</a:t>
            </a:r>
            <a:r>
              <a:rPr lang="en-US" altLang="ko-KR" sz="1000" dirty="0">
                <a:hlinkClick r:id="rId4"/>
              </a:rPr>
              <a:t>) – YouTube</a:t>
            </a:r>
            <a:r>
              <a:rPr lang="en-US" altLang="ko-KR" sz="1000" dirty="0"/>
              <a:t> </a:t>
            </a:r>
            <a:r>
              <a:rPr lang="ko-KR" altLang="en-US" sz="1000" b="1" dirty="0">
                <a:solidFill>
                  <a:schemeClr val="bg1"/>
                </a:solidFill>
              </a:rPr>
              <a:t>중 스크린 샷</a:t>
            </a: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 err="1">
                <a:hlinkClick r:id="rId5"/>
              </a:rPr>
              <a:t>세키로</a:t>
            </a:r>
            <a:r>
              <a:rPr lang="en-US" altLang="ko-KR" sz="1000" dirty="0">
                <a:hlinkClick r:id="rId5"/>
              </a:rPr>
              <a:t>: </a:t>
            </a:r>
            <a:r>
              <a:rPr lang="ko-KR" altLang="en-US" sz="1000" dirty="0" err="1">
                <a:hlinkClick r:id="rId5"/>
              </a:rPr>
              <a:t>섀도우즈</a:t>
            </a:r>
            <a:r>
              <a:rPr lang="ko-KR" altLang="en-US" sz="1000" dirty="0">
                <a:hlinkClick r:id="rId5"/>
              </a:rPr>
              <a:t> 다이 </a:t>
            </a:r>
            <a:r>
              <a:rPr lang="ko-KR" altLang="en-US" sz="1000" dirty="0" err="1">
                <a:hlinkClick r:id="rId5"/>
              </a:rPr>
              <a:t>트와이스</a:t>
            </a:r>
            <a:r>
              <a:rPr lang="ko-KR" altLang="en-US" sz="1000" dirty="0">
                <a:hlinkClick r:id="rId5"/>
              </a:rPr>
              <a:t> 리뷰 </a:t>
            </a:r>
            <a:r>
              <a:rPr lang="en-US" altLang="ko-KR" sz="1000" dirty="0">
                <a:hlinkClick r:id="rId5"/>
              </a:rPr>
              <a:t>– KONSOLER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18,19,20&gt;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6"/>
              </a:rPr>
              <a:t>메이플스토리 카인 </a:t>
            </a:r>
            <a:r>
              <a:rPr lang="ko-KR" altLang="en-US" sz="1000" dirty="0" err="1">
                <a:hlinkClick r:id="rId6"/>
              </a:rPr>
              <a:t>스킬트리와</a:t>
            </a:r>
            <a:r>
              <a:rPr lang="ko-KR" altLang="en-US" sz="1000" dirty="0">
                <a:hlinkClick r:id="rId6"/>
              </a:rPr>
              <a:t> </a:t>
            </a:r>
            <a:r>
              <a:rPr lang="ko-KR" altLang="en-US" sz="1000" dirty="0" err="1">
                <a:hlinkClick r:id="rId6"/>
              </a:rPr>
              <a:t>하이퍼스킬</a:t>
            </a:r>
            <a:r>
              <a:rPr lang="ko-KR" altLang="en-US" sz="1000" dirty="0">
                <a:hlinkClick r:id="rId6"/>
              </a:rPr>
              <a:t> 알아보자 </a:t>
            </a:r>
            <a:r>
              <a:rPr lang="en-US" altLang="ko-KR" sz="1000" dirty="0">
                <a:hlinkClick r:id="rId6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21,22,23&gt;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7"/>
              </a:rPr>
              <a:t>검기 블레이드 </a:t>
            </a:r>
            <a:r>
              <a:rPr lang="ko-KR" altLang="en-US" sz="1000" dirty="0" err="1">
                <a:hlinkClick r:id="rId7"/>
              </a:rPr>
              <a:t>스킬트리</a:t>
            </a:r>
            <a:r>
              <a:rPr lang="ko-KR" altLang="en-US" sz="1000" dirty="0">
                <a:hlinkClick r:id="rId7"/>
              </a:rPr>
              <a:t> </a:t>
            </a:r>
            <a:r>
              <a:rPr lang="en-US" altLang="ko-KR" sz="1000" dirty="0">
                <a:hlinkClick r:id="rId7"/>
              </a:rPr>
              <a:t>| </a:t>
            </a:r>
            <a:r>
              <a:rPr lang="ko-KR" altLang="en-US" sz="1000" dirty="0" err="1">
                <a:hlinkClick r:id="rId7"/>
              </a:rPr>
              <a:t>로스트아크</a:t>
            </a:r>
            <a:r>
              <a:rPr lang="ko-KR" altLang="en-US" sz="1000" dirty="0">
                <a:hlinkClick r:id="rId7"/>
              </a:rPr>
              <a:t> </a:t>
            </a:r>
            <a:r>
              <a:rPr lang="en-US" altLang="ko-KR" sz="1000" dirty="0">
                <a:hlinkClick r:id="rId7"/>
              </a:rPr>
              <a:t>- </a:t>
            </a:r>
            <a:r>
              <a:rPr lang="ko-KR" altLang="en-US" sz="1000" dirty="0">
                <a:hlinkClick r:id="rId7"/>
              </a:rPr>
              <a:t>공략게시판 </a:t>
            </a:r>
            <a:r>
              <a:rPr lang="en-US" altLang="ko-KR" sz="1000" dirty="0">
                <a:hlinkClick r:id="rId7"/>
              </a:rPr>
              <a:t>(onstove.com)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36&gt;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 err="1">
                <a:hlinkClick r:id="rId8"/>
              </a:rPr>
              <a:t>세키로</a:t>
            </a:r>
            <a:r>
              <a:rPr lang="ko-KR" altLang="en-US" sz="1000" dirty="0">
                <a:hlinkClick r:id="rId8"/>
              </a:rPr>
              <a:t> 트레이너</a:t>
            </a:r>
            <a:r>
              <a:rPr lang="en-US" altLang="ko-KR" sz="1000" dirty="0">
                <a:hlinkClick r:id="rId8"/>
              </a:rPr>
              <a:t>, </a:t>
            </a:r>
            <a:r>
              <a:rPr lang="en-US" altLang="ko-KR" sz="1000" dirty="0" err="1">
                <a:hlinkClick r:id="rId8"/>
              </a:rPr>
              <a:t>Sekiro</a:t>
            </a:r>
            <a:r>
              <a:rPr lang="en-US" altLang="ko-KR" sz="1000" dirty="0">
                <a:hlinkClick r:id="rId8"/>
              </a:rPr>
              <a:t>: Shadows Die Twice Trainer - </a:t>
            </a:r>
            <a:r>
              <a:rPr lang="ko-KR" altLang="en-US" sz="1000" dirty="0" err="1">
                <a:hlinkClick r:id="rId8"/>
              </a:rPr>
              <a:t>꾼자의</a:t>
            </a:r>
            <a:r>
              <a:rPr lang="ko-KR" altLang="en-US" sz="1000" dirty="0">
                <a:hlinkClick r:id="rId8"/>
              </a:rPr>
              <a:t> </a:t>
            </a:r>
            <a:r>
              <a:rPr lang="en-US" altLang="ko-KR" sz="1000" dirty="0">
                <a:hlinkClick r:id="rId8"/>
              </a:rPr>
              <a:t>IT</a:t>
            </a:r>
            <a:r>
              <a:rPr lang="ko-KR" altLang="en-US" sz="1000" dirty="0">
                <a:hlinkClick r:id="rId8"/>
              </a:rPr>
              <a:t>창고 </a:t>
            </a:r>
            <a:r>
              <a:rPr lang="en-US" altLang="ko-KR" sz="1000" dirty="0">
                <a:hlinkClick r:id="rId8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37&gt;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9"/>
              </a:rPr>
              <a:t>레이지 </a:t>
            </a:r>
            <a:r>
              <a:rPr lang="en-US" altLang="ko-KR" sz="1000" dirty="0">
                <a:hlinkClick r:id="rId9"/>
              </a:rPr>
              <a:t>2, PC</a:t>
            </a:r>
            <a:r>
              <a:rPr lang="ko-KR" altLang="en-US" sz="1000" dirty="0">
                <a:hlinkClick r:id="rId9"/>
              </a:rPr>
              <a:t>와 콘솔 각각의 시스템 사양 </a:t>
            </a:r>
            <a:r>
              <a:rPr lang="en-US" altLang="ko-KR" sz="1000" dirty="0">
                <a:hlinkClick r:id="rId9"/>
              </a:rPr>
              <a:t>| </a:t>
            </a:r>
            <a:r>
              <a:rPr lang="ko-KR" altLang="en-US" sz="1000" dirty="0" err="1">
                <a:hlinkClick r:id="rId9"/>
              </a:rPr>
              <a:t>루리웹</a:t>
            </a:r>
            <a:r>
              <a:rPr lang="ko-KR" altLang="en-US" sz="1000" dirty="0">
                <a:hlinkClick r:id="rId9"/>
              </a:rPr>
              <a:t> </a:t>
            </a:r>
            <a:r>
              <a:rPr lang="en-US" altLang="ko-KR" sz="1000" dirty="0">
                <a:hlinkClick r:id="rId9"/>
              </a:rPr>
              <a:t>l RULIWEB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38&gt;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10"/>
              </a:rPr>
              <a:t>:: </a:t>
            </a:r>
            <a:r>
              <a:rPr lang="ko-KR" altLang="en-US" sz="1000" dirty="0" err="1">
                <a:hlinkClick r:id="rId10"/>
              </a:rPr>
              <a:t>스틱스</a:t>
            </a:r>
            <a:r>
              <a:rPr lang="en-US" altLang="ko-KR" sz="1000" dirty="0">
                <a:hlinkClick r:id="rId10"/>
              </a:rPr>
              <a:t>: </a:t>
            </a:r>
            <a:r>
              <a:rPr lang="ko-KR" altLang="en-US" sz="1000" dirty="0" err="1">
                <a:hlinkClick r:id="rId10"/>
              </a:rPr>
              <a:t>샤드</a:t>
            </a:r>
            <a:r>
              <a:rPr lang="ko-KR" altLang="en-US" sz="1000" dirty="0">
                <a:hlinkClick r:id="rId10"/>
              </a:rPr>
              <a:t> 오브 </a:t>
            </a:r>
            <a:r>
              <a:rPr lang="ko-KR" altLang="en-US" sz="1000" dirty="0" err="1">
                <a:hlinkClick r:id="rId10"/>
              </a:rPr>
              <a:t>다크니스</a:t>
            </a:r>
            <a:r>
              <a:rPr lang="ko-KR" altLang="en-US" sz="1000" dirty="0">
                <a:hlinkClick r:id="rId10"/>
              </a:rPr>
              <a:t> 리뷰 </a:t>
            </a:r>
            <a:r>
              <a:rPr lang="en-US" altLang="ko-KR" sz="1000" dirty="0">
                <a:hlinkClick r:id="rId10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39&gt;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11"/>
              </a:rPr>
              <a:t>‘</a:t>
            </a:r>
            <a:r>
              <a:rPr lang="ko-KR" altLang="en-US" sz="1000" dirty="0" err="1">
                <a:hlinkClick r:id="rId11"/>
              </a:rPr>
              <a:t>고스트러너</a:t>
            </a:r>
            <a:r>
              <a:rPr lang="ko-KR" altLang="en-US" sz="1000" dirty="0">
                <a:hlinkClick r:id="rId11"/>
              </a:rPr>
              <a:t>’ </a:t>
            </a:r>
            <a:r>
              <a:rPr lang="en-US" altLang="ko-KR" sz="1000" dirty="0">
                <a:hlinkClick r:id="rId11"/>
              </a:rPr>
              <a:t>PC, PS4, </a:t>
            </a:r>
            <a:r>
              <a:rPr lang="ko-KR" altLang="en-US" sz="1000" dirty="0">
                <a:hlinkClick r:id="rId11"/>
              </a:rPr>
              <a:t>닌텐도 스위치 한국어판 정식 출시 예정 </a:t>
            </a:r>
            <a:r>
              <a:rPr lang="en-US" altLang="ko-KR" sz="1000" dirty="0">
                <a:hlinkClick r:id="rId11"/>
              </a:rPr>
              <a:t>| </a:t>
            </a:r>
            <a:r>
              <a:rPr lang="ko-KR" altLang="en-US" sz="1000" dirty="0" err="1">
                <a:hlinkClick r:id="rId11"/>
              </a:rPr>
              <a:t>루리웹</a:t>
            </a:r>
            <a:r>
              <a:rPr lang="ko-KR" altLang="en-US" sz="1000" dirty="0">
                <a:hlinkClick r:id="rId11"/>
              </a:rPr>
              <a:t> </a:t>
            </a:r>
            <a:r>
              <a:rPr lang="en-US" altLang="ko-KR" sz="1000" dirty="0">
                <a:hlinkClick r:id="rId11"/>
              </a:rPr>
              <a:t>l RULIWEB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ADC0A-65E4-4D04-AC49-E1F26502E7A6}"/>
              </a:ext>
            </a:extLst>
          </p:cNvPr>
          <p:cNvSpPr txBox="1"/>
          <p:nvPr/>
        </p:nvSpPr>
        <p:spPr>
          <a:xfrm>
            <a:off x="5074138" y="1146493"/>
            <a:ext cx="42170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3" action="ppaction://hlinksldjump"/>
              </a:rPr>
              <a:t>https://youtu.be/dil03bmOrVs?t=1001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838C3-1F21-4D7E-B7BA-E8B4D574708D}"/>
              </a:ext>
            </a:extLst>
          </p:cNvPr>
          <p:cNvSpPr txBox="1"/>
          <p:nvPr/>
        </p:nvSpPr>
        <p:spPr>
          <a:xfrm>
            <a:off x="5081170" y="901385"/>
            <a:ext cx="3768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&lt;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링크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1&gt; 2021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월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15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일 접속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EB9EF-2406-2582-296C-23550334DB05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F92B9A50-33F6-A72E-531C-CA53F7F5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64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85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E5C9C1D-7729-0871-7C1A-1EAE0F6DD7A0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4448F096-F5B8-706B-DB53-976ECAD3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65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72CD3-9632-59EE-FBDB-C33B38597115}"/>
              </a:ext>
            </a:extLst>
          </p:cNvPr>
          <p:cNvSpPr txBox="1"/>
          <p:nvPr/>
        </p:nvSpPr>
        <p:spPr>
          <a:xfrm>
            <a:off x="223843" y="909850"/>
            <a:ext cx="8545581" cy="543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고스트러너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게임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3"/>
              </a:rPr>
              <a:t>슬라이드쇼</a:t>
            </a:r>
            <a:r>
              <a:rPr lang="en-US" altLang="ko-KR" sz="1000" dirty="0">
                <a:hlinkClick r:id="rId3"/>
              </a:rPr>
              <a:t>: 50</a:t>
            </a:r>
            <a:r>
              <a:rPr lang="ko-KR" altLang="en-US" sz="1000" dirty="0">
                <a:hlinkClick r:id="rId3"/>
              </a:rPr>
              <a:t>장 이상의 </a:t>
            </a:r>
            <a:r>
              <a:rPr lang="en-US" altLang="ko-KR" sz="1000" dirty="0">
                <a:hlinkClick r:id="rId3"/>
              </a:rPr>
              <a:t>'</a:t>
            </a:r>
            <a:r>
              <a:rPr lang="ko-KR" altLang="en-US" sz="1000" dirty="0" err="1">
                <a:hlinkClick r:id="rId3"/>
              </a:rPr>
              <a:t>고스트러너</a:t>
            </a:r>
            <a:r>
              <a:rPr lang="en-US" altLang="ko-KR" sz="1000" dirty="0">
                <a:hlinkClick r:id="rId3"/>
              </a:rPr>
              <a:t>' </a:t>
            </a:r>
            <a:r>
              <a:rPr lang="ko-KR" altLang="en-US" sz="1000" dirty="0">
                <a:hlinkClick r:id="rId3"/>
              </a:rPr>
              <a:t>스크린샷 </a:t>
            </a:r>
            <a:r>
              <a:rPr lang="en-US" altLang="ko-KR" sz="1000" dirty="0">
                <a:hlinkClick r:id="rId3"/>
              </a:rPr>
              <a:t>(ign.com)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캐릭터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4"/>
              </a:rPr>
              <a:t>https://namu.wiki/w/%EC%9E%90%ED%95%98%EB%9D%BC/%EC%8B%A0%ED%99%94%20%EA%B0%81%EC%84%B1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 : 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체력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UI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에펨코리아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 err="1">
                <a:hlinkClick r:id="rId5"/>
              </a:rPr>
              <a:t>오버워치</a:t>
            </a:r>
            <a:r>
              <a:rPr lang="ko-KR" altLang="en-US" sz="1000" dirty="0">
                <a:hlinkClick r:id="rId5"/>
              </a:rPr>
              <a:t> 신규 영웅 </a:t>
            </a:r>
            <a:r>
              <a:rPr lang="ko-KR" altLang="en-US" sz="1000" dirty="0" err="1">
                <a:hlinkClick r:id="rId5"/>
              </a:rPr>
              <a:t>바티스트</a:t>
            </a:r>
            <a:r>
              <a:rPr lang="ko-KR" altLang="en-US" sz="1000" dirty="0">
                <a:hlinkClick r:id="rId5"/>
              </a:rPr>
              <a:t> </a:t>
            </a:r>
            <a:r>
              <a:rPr lang="ko-KR" altLang="en-US" sz="1000" dirty="0" err="1">
                <a:hlinkClick r:id="rId5"/>
              </a:rPr>
              <a:t>스킬샷</a:t>
            </a:r>
            <a:r>
              <a:rPr lang="ko-KR" altLang="en-US" sz="1000" dirty="0">
                <a:hlinkClick r:id="rId5"/>
              </a:rPr>
              <a:t> 공개 </a:t>
            </a:r>
            <a:r>
              <a:rPr lang="en-US" altLang="ko-KR" sz="1000" dirty="0">
                <a:hlinkClick r:id="rId5"/>
              </a:rPr>
              <a:t>- </a:t>
            </a:r>
            <a:r>
              <a:rPr lang="ko-KR" altLang="en-US" sz="1000" dirty="0">
                <a:hlinkClick r:id="rId5"/>
              </a:rPr>
              <a:t>유머</a:t>
            </a:r>
            <a:r>
              <a:rPr lang="en-US" altLang="ko-KR" sz="1000" dirty="0">
                <a:hlinkClick r:id="rId5"/>
              </a:rPr>
              <a:t>/</a:t>
            </a:r>
            <a:r>
              <a:rPr lang="ko-KR" altLang="en-US" sz="1000" dirty="0">
                <a:hlinkClick r:id="rId5"/>
              </a:rPr>
              <a:t>움짤</a:t>
            </a:r>
            <a:r>
              <a:rPr lang="en-US" altLang="ko-KR" sz="1000" dirty="0">
                <a:hlinkClick r:id="rId5"/>
              </a:rPr>
              <a:t>/</a:t>
            </a:r>
            <a:r>
              <a:rPr lang="ko-KR" altLang="en-US" sz="1000" dirty="0">
                <a:hlinkClick r:id="rId5"/>
              </a:rPr>
              <a:t>이슈 </a:t>
            </a:r>
            <a:r>
              <a:rPr lang="en-US" altLang="ko-KR" sz="1000" dirty="0">
                <a:hlinkClick r:id="rId5"/>
              </a:rPr>
              <a:t>- </a:t>
            </a:r>
            <a:r>
              <a:rPr lang="ko-KR" altLang="en-US" sz="1000" dirty="0" err="1">
                <a:hlinkClick r:id="rId5"/>
              </a:rPr>
              <a:t>에펨코리아</a:t>
            </a:r>
            <a:r>
              <a:rPr lang="ko-KR" altLang="en-US" sz="1000" dirty="0">
                <a:hlinkClick r:id="rId5"/>
              </a:rPr>
              <a:t> </a:t>
            </a:r>
            <a:r>
              <a:rPr lang="en-US" altLang="ko-KR" sz="1000" dirty="0">
                <a:hlinkClick r:id="rId5"/>
              </a:rPr>
              <a:t>(fmkorea.com)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키보드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다나와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6"/>
              </a:rPr>
              <a:t>[</a:t>
            </a:r>
            <a:r>
              <a:rPr lang="ko-KR" altLang="en-US" sz="1000" dirty="0" err="1">
                <a:hlinkClick r:id="rId6"/>
              </a:rPr>
              <a:t>꿀팁</a:t>
            </a:r>
            <a:r>
              <a:rPr lang="en-US" altLang="ko-KR" sz="1000" dirty="0">
                <a:hlinkClick r:id="rId6"/>
              </a:rPr>
              <a:t>] </a:t>
            </a:r>
            <a:r>
              <a:rPr lang="ko-KR" altLang="en-US" sz="1000" dirty="0">
                <a:hlinkClick r:id="rId6"/>
              </a:rPr>
              <a:t>키보드 불량 쉽게 확인하는 방법 </a:t>
            </a:r>
            <a:r>
              <a:rPr lang="en-US" altLang="ko-KR" sz="1000" dirty="0">
                <a:hlinkClick r:id="rId6"/>
              </a:rPr>
              <a:t>: </a:t>
            </a:r>
            <a:r>
              <a:rPr lang="ko-KR" altLang="en-US" sz="1000" dirty="0" err="1">
                <a:hlinkClick r:id="rId6"/>
              </a:rPr>
              <a:t>다나와</a:t>
            </a:r>
            <a:r>
              <a:rPr lang="ko-KR" altLang="en-US" sz="1000" dirty="0">
                <a:hlinkClick r:id="rId6"/>
              </a:rPr>
              <a:t> </a:t>
            </a:r>
            <a:r>
              <a:rPr lang="en-US" altLang="ko-KR" sz="1000" dirty="0">
                <a:hlinkClick r:id="rId6"/>
              </a:rPr>
              <a:t>DPG</a:t>
            </a:r>
            <a:r>
              <a:rPr lang="ko-KR" altLang="en-US" sz="1000" dirty="0">
                <a:hlinkClick r:id="rId6"/>
              </a:rPr>
              <a:t>는 </a:t>
            </a:r>
            <a:r>
              <a:rPr lang="ko-KR" altLang="en-US" sz="1000" dirty="0" err="1">
                <a:hlinkClick r:id="rId6"/>
              </a:rPr>
              <a:t>내맘을</a:t>
            </a:r>
            <a:r>
              <a:rPr lang="ko-KR" altLang="en-US" sz="1000" dirty="0">
                <a:hlinkClick r:id="rId6"/>
              </a:rPr>
              <a:t> </a:t>
            </a:r>
            <a:r>
              <a:rPr lang="ko-KR" altLang="en-US" sz="1000" dirty="0" err="1">
                <a:hlinkClick r:id="rId6"/>
              </a:rPr>
              <a:t>디피지</a:t>
            </a:r>
            <a:r>
              <a:rPr lang="ko-KR" altLang="en-US" sz="1000" dirty="0">
                <a:hlinkClick r:id="rId6"/>
              </a:rPr>
              <a:t> </a:t>
            </a:r>
            <a:r>
              <a:rPr lang="en-US" altLang="ko-KR" sz="1000" dirty="0">
                <a:hlinkClick r:id="rId6"/>
              </a:rPr>
              <a:t>(danawa.com)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마우스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pngtree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7"/>
              </a:rPr>
              <a:t>마우스 아이콘 컴퓨터 마우스</a:t>
            </a:r>
            <a:r>
              <a:rPr lang="en-US" altLang="ko-KR" sz="1000" dirty="0">
                <a:hlinkClick r:id="rId7"/>
              </a:rPr>
              <a:t>, </a:t>
            </a:r>
            <a:r>
              <a:rPr lang="ko-KR" altLang="en-US" sz="1000" dirty="0">
                <a:hlinkClick r:id="rId7"/>
              </a:rPr>
              <a:t>쥐</a:t>
            </a:r>
            <a:r>
              <a:rPr lang="en-US" altLang="ko-KR" sz="1000" dirty="0">
                <a:hlinkClick r:id="rId7"/>
              </a:rPr>
              <a:t>, </a:t>
            </a:r>
            <a:r>
              <a:rPr lang="ko-KR" altLang="en-US" sz="1000" dirty="0">
                <a:hlinkClick r:id="rId7"/>
              </a:rPr>
              <a:t>상</a:t>
            </a:r>
            <a:r>
              <a:rPr lang="en-US" altLang="ko-KR" sz="1000" dirty="0">
                <a:hlinkClick r:id="rId7"/>
              </a:rPr>
              <a:t>, </a:t>
            </a:r>
            <a:r>
              <a:rPr lang="ko-KR" altLang="en-US" sz="1000" dirty="0">
                <a:hlinkClick r:id="rId7"/>
              </a:rPr>
              <a:t>마우스 클립 아트 </a:t>
            </a:r>
            <a:r>
              <a:rPr lang="en-US" altLang="ko-KR" sz="1000" dirty="0">
                <a:hlinkClick r:id="rId7"/>
              </a:rPr>
              <a:t>PNG </a:t>
            </a:r>
            <a:r>
              <a:rPr lang="ko-KR" altLang="en-US" sz="1000" dirty="0">
                <a:hlinkClick r:id="rId7"/>
              </a:rPr>
              <a:t>및 벡터 에 대한 무료 다운로드 </a:t>
            </a:r>
            <a:r>
              <a:rPr lang="en-US" altLang="ko-KR" sz="1000" dirty="0">
                <a:hlinkClick r:id="rId7"/>
              </a:rPr>
              <a:t>(pngtree.com)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6_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메이플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차스킬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슬롯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자체 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17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UI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와 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를 붙여 자체제작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8"/>
              </a:rPr>
              <a:t>https://bbs.ruliweb.com/news/524/read/140983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8_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와이어 이동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3"/>
              </a:rPr>
              <a:t>슬라이드쇼</a:t>
            </a:r>
            <a:r>
              <a:rPr lang="en-US" altLang="ko-KR" sz="1000" dirty="0">
                <a:hlinkClick r:id="rId3"/>
              </a:rPr>
              <a:t>: 50</a:t>
            </a:r>
            <a:r>
              <a:rPr lang="ko-KR" altLang="en-US" sz="1000" dirty="0">
                <a:hlinkClick r:id="rId3"/>
              </a:rPr>
              <a:t>장 이상의 </a:t>
            </a:r>
            <a:r>
              <a:rPr lang="en-US" altLang="ko-KR" sz="1000" dirty="0">
                <a:hlinkClick r:id="rId3"/>
              </a:rPr>
              <a:t>'</a:t>
            </a:r>
            <a:r>
              <a:rPr lang="ko-KR" altLang="en-US" sz="1000" dirty="0" err="1">
                <a:hlinkClick r:id="rId3"/>
              </a:rPr>
              <a:t>고스트러너</a:t>
            </a:r>
            <a:r>
              <a:rPr lang="en-US" altLang="ko-KR" sz="1000" dirty="0">
                <a:hlinkClick r:id="rId3"/>
              </a:rPr>
              <a:t>' </a:t>
            </a:r>
            <a:r>
              <a:rPr lang="ko-KR" altLang="en-US" sz="1000" dirty="0">
                <a:hlinkClick r:id="rId3"/>
              </a:rPr>
              <a:t>스크린샷 </a:t>
            </a:r>
            <a:r>
              <a:rPr lang="en-US" altLang="ko-KR" sz="1000" dirty="0">
                <a:hlinkClick r:id="rId3"/>
              </a:rPr>
              <a:t>(ign.com)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9_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레일 이동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유튜브 스크린 샷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  <a:hlinkClick r:id="rId9"/>
              </a:rPr>
              <a:t>https://youtu.be/Zcb5grjtIas?t=457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21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10_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바위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pinterst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  <a:hlinkClick r:id="rId10"/>
              </a:rPr>
              <a:t>https://www.pinterest.co.kr/pin/513128951275540752/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45654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E45220-7DB6-4179-90D3-7BC5A36C49AD}"/>
              </a:ext>
            </a:extLst>
          </p:cNvPr>
          <p:cNvSpPr txBox="1"/>
          <p:nvPr/>
        </p:nvSpPr>
        <p:spPr>
          <a:xfrm>
            <a:off x="223843" y="908720"/>
            <a:ext cx="9355435" cy="543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21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11_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pinterest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  <a:hlinkClick r:id="rId3"/>
              </a:rPr>
              <a:t>https://www.pinterest.co.kr/pin/308778118175396745/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구급상자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_9health</a:t>
            </a: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4"/>
              </a:rPr>
              <a:t>https://www.9healthfair.org/blog/the-elements-of-a-basic-first-aid-kit/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23 : 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 상자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pintrest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5"/>
              </a:rPr>
              <a:t>https://www.pinterest.co.kr/pin/421157002662297831/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표창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illustAC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 err="1">
                <a:hlinkClick r:id="rId6"/>
              </a:rPr>
              <a:t>수리검</a:t>
            </a:r>
            <a:r>
              <a:rPr lang="ko-KR" altLang="en-US" sz="1000" dirty="0">
                <a:hlinkClick r:id="rId6"/>
              </a:rPr>
              <a:t> </a:t>
            </a:r>
            <a:r>
              <a:rPr lang="en-US" altLang="ko-KR" sz="1000" dirty="0">
                <a:hlinkClick r:id="rId6"/>
              </a:rPr>
              <a:t>01 621497 - </a:t>
            </a:r>
            <a:r>
              <a:rPr lang="ko-KR" altLang="en-US" sz="1000" dirty="0">
                <a:hlinkClick r:id="rId6"/>
              </a:rPr>
              <a:t>무료 다운로드 </a:t>
            </a:r>
            <a:r>
              <a:rPr lang="en-US" altLang="ko-KR" sz="1000" dirty="0">
                <a:hlinkClick r:id="rId6"/>
              </a:rPr>
              <a:t>- </a:t>
            </a:r>
            <a:r>
              <a:rPr lang="en-US" altLang="ko-KR" sz="1000" dirty="0" err="1">
                <a:hlinkClick r:id="rId6"/>
              </a:rPr>
              <a:t>illustAC</a:t>
            </a:r>
            <a:r>
              <a:rPr lang="en-US" altLang="ko-KR" sz="1000" dirty="0">
                <a:hlinkClick r:id="rId6"/>
              </a:rPr>
              <a:t> (ac-illust.com)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수류탄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illustAC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7"/>
              </a:rPr>
              <a:t>수류탄 </a:t>
            </a:r>
            <a:r>
              <a:rPr lang="en-US" altLang="ko-KR" sz="1000" dirty="0">
                <a:hlinkClick r:id="rId7"/>
              </a:rPr>
              <a:t>1954475 - </a:t>
            </a:r>
            <a:r>
              <a:rPr lang="ko-KR" altLang="en-US" sz="1000" dirty="0">
                <a:hlinkClick r:id="rId7"/>
              </a:rPr>
              <a:t>무료 다운로드 </a:t>
            </a:r>
            <a:r>
              <a:rPr lang="en-US" altLang="ko-KR" sz="1000" dirty="0">
                <a:hlinkClick r:id="rId7"/>
              </a:rPr>
              <a:t>- </a:t>
            </a:r>
            <a:r>
              <a:rPr lang="en-US" altLang="ko-KR" sz="1000" dirty="0" err="1">
                <a:hlinkClick r:id="rId7"/>
              </a:rPr>
              <a:t>illustAC</a:t>
            </a:r>
            <a:r>
              <a:rPr lang="en-US" altLang="ko-KR" sz="1000" dirty="0">
                <a:hlinkClick r:id="rId7"/>
              </a:rPr>
              <a:t> (ac-illust.com)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28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16_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장검 공격 모션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8"/>
              </a:rPr>
              <a:t>슬라이드쇼</a:t>
            </a:r>
            <a:r>
              <a:rPr lang="en-US" altLang="ko-KR" sz="1000" dirty="0">
                <a:hlinkClick r:id="rId8"/>
              </a:rPr>
              <a:t>: 50</a:t>
            </a:r>
            <a:r>
              <a:rPr lang="ko-KR" altLang="en-US" sz="1000" dirty="0">
                <a:hlinkClick r:id="rId8"/>
              </a:rPr>
              <a:t>장 이상의 </a:t>
            </a:r>
            <a:r>
              <a:rPr lang="en-US" altLang="ko-KR" sz="1000" dirty="0">
                <a:hlinkClick r:id="rId8"/>
              </a:rPr>
              <a:t>'</a:t>
            </a:r>
            <a:r>
              <a:rPr lang="ko-KR" altLang="en-US" sz="1000" dirty="0" err="1">
                <a:hlinkClick r:id="rId8"/>
              </a:rPr>
              <a:t>고스트러너</a:t>
            </a:r>
            <a:r>
              <a:rPr lang="en-US" altLang="ko-KR" sz="1000" dirty="0">
                <a:hlinkClick r:id="rId8"/>
              </a:rPr>
              <a:t>' </a:t>
            </a:r>
            <a:r>
              <a:rPr lang="ko-KR" altLang="en-US" sz="1000" dirty="0">
                <a:hlinkClick r:id="rId8"/>
              </a:rPr>
              <a:t>스크린샷 </a:t>
            </a:r>
            <a:r>
              <a:rPr lang="en-US" altLang="ko-KR" sz="1000" dirty="0">
                <a:hlinkClick r:id="rId8"/>
              </a:rPr>
              <a:t>(ign.com)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공격 모션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부록에 있는 동영상의 스크린샷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자체제작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18,19,20_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tistory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9"/>
              </a:rPr>
              <a:t>메이플스토리 카인 </a:t>
            </a:r>
            <a:r>
              <a:rPr lang="ko-KR" altLang="en-US" sz="1000" dirty="0" err="1">
                <a:hlinkClick r:id="rId9"/>
              </a:rPr>
              <a:t>스킬트리와</a:t>
            </a:r>
            <a:r>
              <a:rPr lang="ko-KR" altLang="en-US" sz="1000" dirty="0">
                <a:hlinkClick r:id="rId9"/>
              </a:rPr>
              <a:t> </a:t>
            </a:r>
            <a:r>
              <a:rPr lang="ko-KR" altLang="en-US" sz="1000" dirty="0" err="1">
                <a:hlinkClick r:id="rId9"/>
              </a:rPr>
              <a:t>하이퍼스킬</a:t>
            </a:r>
            <a:r>
              <a:rPr lang="ko-KR" altLang="en-US" sz="1000" dirty="0">
                <a:hlinkClick r:id="rId9"/>
              </a:rPr>
              <a:t> 알아보자 </a:t>
            </a:r>
            <a:r>
              <a:rPr lang="en-US" altLang="ko-KR" sz="1000" dirty="0">
                <a:hlinkClick r:id="rId9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21,22,23_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로스트아크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 홈페이지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10"/>
              </a:rPr>
              <a:t>검기 블레이드 </a:t>
            </a:r>
            <a:r>
              <a:rPr lang="ko-KR" altLang="en-US" sz="1000" dirty="0" err="1">
                <a:hlinkClick r:id="rId10"/>
              </a:rPr>
              <a:t>스킬트리</a:t>
            </a:r>
            <a:r>
              <a:rPr lang="ko-KR" altLang="en-US" sz="1000" dirty="0">
                <a:hlinkClick r:id="rId10"/>
              </a:rPr>
              <a:t> </a:t>
            </a:r>
            <a:r>
              <a:rPr lang="en-US" altLang="ko-KR" sz="1000" dirty="0">
                <a:hlinkClick r:id="rId10"/>
              </a:rPr>
              <a:t>| </a:t>
            </a:r>
            <a:r>
              <a:rPr lang="ko-KR" altLang="en-US" sz="1000" dirty="0" err="1">
                <a:hlinkClick r:id="rId10"/>
              </a:rPr>
              <a:t>로스트아크</a:t>
            </a:r>
            <a:r>
              <a:rPr lang="ko-KR" altLang="en-US" sz="1000" dirty="0">
                <a:hlinkClick r:id="rId10"/>
              </a:rPr>
              <a:t> </a:t>
            </a:r>
            <a:r>
              <a:rPr lang="en-US" altLang="ko-KR" sz="1000" dirty="0">
                <a:hlinkClick r:id="rId10"/>
              </a:rPr>
              <a:t>- </a:t>
            </a:r>
            <a:r>
              <a:rPr lang="ko-KR" altLang="en-US" sz="1000" dirty="0">
                <a:hlinkClick r:id="rId10"/>
              </a:rPr>
              <a:t>공략게시판 </a:t>
            </a:r>
            <a:r>
              <a:rPr lang="en-US" altLang="ko-KR" sz="1000" dirty="0">
                <a:hlinkClick r:id="rId10"/>
              </a:rPr>
              <a:t>(onstove.com)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31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세븐나이츠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공식카페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  <a:hlinkClick r:id="rId11"/>
              </a:rPr>
              <a:t>https://cafe.naver.com/sevenknights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25694-8C52-21E8-FC38-BC878109BD5E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40C91AF0-46E9-C882-9B50-767FDF82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66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414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96F30C-4CC6-F322-1256-2C7E28067D83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E1A67248-B865-2CF9-4D59-041EABE0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EBD31-5B3F-459A-8D35-1E0F8FE4A305}"/>
              </a:ext>
            </a:extLst>
          </p:cNvPr>
          <p:cNvSpPr txBox="1"/>
          <p:nvPr/>
        </p:nvSpPr>
        <p:spPr>
          <a:xfrm>
            <a:off x="223843" y="907420"/>
            <a:ext cx="9383591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25,26,27_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세븐나이츠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공식카페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  <a:hlinkClick r:id="rId3"/>
              </a:rPr>
              <a:t>https://cafe.naver.com/sevenknights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35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28,29_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단검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세븐나이츠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공식카페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  <a:hlinkClick r:id="rId3"/>
              </a:rPr>
              <a:t>https://cafe.naver.com/sevenknights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38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30,31,32_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세븐나이츠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공식카페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  <a:hlinkClick r:id="rId3"/>
              </a:rPr>
              <a:t>https://cafe.naver.com/sevenknights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39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33,34_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장검 스킬 아이콘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세븐나이츠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공식카페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나눔스퀘어 Bold" panose="020B0600000101010101" pitchFamily="50" charset="-127"/>
                <a:cs typeface="+mj-cs"/>
                <a:hlinkClick r:id="rId3"/>
              </a:rPr>
              <a:t>https://cafe.naver.com/sevenknights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40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35_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스킬 관리하는 스킬 창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나무위키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4"/>
              </a:rPr>
              <a:t>팬텀</a:t>
            </a:r>
            <a:r>
              <a:rPr lang="en-US" altLang="ko-KR" sz="1000" dirty="0">
                <a:hlinkClick r:id="rId4"/>
              </a:rPr>
              <a:t>(</a:t>
            </a:r>
            <a:r>
              <a:rPr lang="ko-KR" altLang="en-US" sz="1000" dirty="0">
                <a:hlinkClick r:id="rId4"/>
              </a:rPr>
              <a:t>메이플스토리</a:t>
            </a:r>
            <a:r>
              <a:rPr lang="en-US" altLang="ko-KR" sz="1000" dirty="0">
                <a:hlinkClick r:id="rId4"/>
              </a:rPr>
              <a:t>)/</a:t>
            </a:r>
            <a:r>
              <a:rPr lang="ko-KR" altLang="en-US" sz="1000" dirty="0">
                <a:hlinkClick r:id="rId4"/>
              </a:rPr>
              <a:t>스킬 </a:t>
            </a:r>
            <a:r>
              <a:rPr lang="en-US" altLang="ko-KR" sz="1000" dirty="0">
                <a:hlinkClick r:id="rId4"/>
              </a:rPr>
              <a:t>- </a:t>
            </a:r>
            <a:r>
              <a:rPr lang="ko-KR" altLang="en-US" sz="1000" dirty="0">
                <a:hlinkClick r:id="rId4"/>
              </a:rPr>
              <a:t>나무위키 </a:t>
            </a:r>
            <a:r>
              <a:rPr lang="en-US" altLang="ko-KR" sz="1000" dirty="0">
                <a:hlinkClick r:id="rId4"/>
              </a:rPr>
              <a:t>(</a:t>
            </a:r>
            <a:r>
              <a:rPr lang="en-US" altLang="ko-KR" sz="1000" dirty="0" err="1">
                <a:hlinkClick r:id="rId4"/>
              </a:rPr>
              <a:t>namu.wiki</a:t>
            </a:r>
            <a:r>
              <a:rPr lang="en-US" altLang="ko-KR" sz="1000" dirty="0">
                <a:hlinkClick r:id="rId4"/>
              </a:rPr>
              <a:t>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36_1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tistory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 err="1">
                <a:hlinkClick r:id="rId5"/>
              </a:rPr>
              <a:t>세키로</a:t>
            </a:r>
            <a:r>
              <a:rPr lang="ko-KR" altLang="en-US" sz="1000" dirty="0">
                <a:hlinkClick r:id="rId5"/>
              </a:rPr>
              <a:t> 트레이너</a:t>
            </a:r>
            <a:r>
              <a:rPr lang="en-US" altLang="ko-KR" sz="1000" dirty="0">
                <a:hlinkClick r:id="rId5"/>
              </a:rPr>
              <a:t>, </a:t>
            </a:r>
            <a:r>
              <a:rPr lang="en-US" altLang="ko-KR" sz="1000" dirty="0" err="1">
                <a:hlinkClick r:id="rId5"/>
              </a:rPr>
              <a:t>Sekiro</a:t>
            </a:r>
            <a:r>
              <a:rPr lang="en-US" altLang="ko-KR" sz="1000" dirty="0">
                <a:hlinkClick r:id="rId5"/>
              </a:rPr>
              <a:t>: Shadows Die Twice Trainer – </a:t>
            </a:r>
            <a:r>
              <a:rPr lang="ko-KR" altLang="en-US" sz="1000" dirty="0" err="1">
                <a:hlinkClick r:id="rId5"/>
              </a:rPr>
              <a:t>꾼자의</a:t>
            </a:r>
            <a:r>
              <a:rPr lang="ko-KR" altLang="en-US" sz="1000" dirty="0">
                <a:hlinkClick r:id="rId5"/>
              </a:rPr>
              <a:t> </a:t>
            </a:r>
            <a:r>
              <a:rPr lang="en-US" altLang="ko-KR" sz="1000" dirty="0">
                <a:hlinkClick r:id="rId5"/>
              </a:rPr>
              <a:t>IT</a:t>
            </a:r>
            <a:r>
              <a:rPr lang="ko-KR" altLang="en-US" sz="1000" dirty="0">
                <a:hlinkClick r:id="rId5"/>
              </a:rPr>
              <a:t>창고 </a:t>
            </a:r>
            <a:r>
              <a:rPr lang="en-US" altLang="ko-KR" sz="1000" dirty="0">
                <a:hlinkClick r:id="rId5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42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37_2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6"/>
              </a:rPr>
              <a:t>레이지 </a:t>
            </a:r>
            <a:r>
              <a:rPr lang="en-US" altLang="ko-KR" sz="1000" dirty="0">
                <a:hlinkClick r:id="rId6"/>
              </a:rPr>
              <a:t>2, PC</a:t>
            </a:r>
            <a:r>
              <a:rPr lang="ko-KR" altLang="en-US" sz="1000" dirty="0">
                <a:hlinkClick r:id="rId6"/>
              </a:rPr>
              <a:t>와 콘솔 각각의 시스템 사양 </a:t>
            </a:r>
            <a:r>
              <a:rPr lang="en-US" altLang="ko-KR" sz="1000" dirty="0">
                <a:hlinkClick r:id="rId6"/>
              </a:rPr>
              <a:t>| </a:t>
            </a:r>
            <a:r>
              <a:rPr lang="ko-KR" altLang="en-US" sz="1000" dirty="0" err="1">
                <a:hlinkClick r:id="rId6"/>
              </a:rPr>
              <a:t>루리웹</a:t>
            </a:r>
            <a:r>
              <a:rPr lang="ko-KR" altLang="en-US" sz="1000" dirty="0">
                <a:hlinkClick r:id="rId6"/>
              </a:rPr>
              <a:t> </a:t>
            </a:r>
            <a:r>
              <a:rPr lang="en-US" altLang="ko-KR" sz="1000" dirty="0">
                <a:hlinkClick r:id="rId6"/>
              </a:rPr>
              <a:t>l RULIWEB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38_3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tistory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en-US" altLang="ko-KR" sz="1000" dirty="0">
                <a:hlinkClick r:id="rId7"/>
              </a:rPr>
              <a:t>:: </a:t>
            </a:r>
            <a:r>
              <a:rPr lang="ko-KR" altLang="en-US" sz="1000" dirty="0" err="1">
                <a:hlinkClick r:id="rId7"/>
              </a:rPr>
              <a:t>스틱스</a:t>
            </a:r>
            <a:r>
              <a:rPr lang="en-US" altLang="ko-KR" sz="1000" dirty="0">
                <a:hlinkClick r:id="rId7"/>
              </a:rPr>
              <a:t>: </a:t>
            </a:r>
            <a:r>
              <a:rPr lang="ko-KR" altLang="en-US" sz="1000" dirty="0" err="1">
                <a:hlinkClick r:id="rId7"/>
              </a:rPr>
              <a:t>샤드</a:t>
            </a:r>
            <a:r>
              <a:rPr lang="ko-KR" altLang="en-US" sz="1000" dirty="0">
                <a:hlinkClick r:id="rId7"/>
              </a:rPr>
              <a:t> 오브 </a:t>
            </a:r>
            <a:r>
              <a:rPr lang="ko-KR" altLang="en-US" sz="1000" dirty="0" err="1">
                <a:hlinkClick r:id="rId7"/>
              </a:rPr>
              <a:t>다크니스</a:t>
            </a:r>
            <a:r>
              <a:rPr lang="ko-KR" altLang="en-US" sz="1000" dirty="0">
                <a:hlinkClick r:id="rId7"/>
              </a:rPr>
              <a:t> 리뷰 </a:t>
            </a:r>
            <a:r>
              <a:rPr lang="en-US" altLang="ko-KR" sz="1000" dirty="0">
                <a:hlinkClick r:id="rId7"/>
              </a:rPr>
              <a:t>(tistory.com)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44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39_4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8"/>
              </a:rPr>
              <a:t>‘</a:t>
            </a:r>
            <a:r>
              <a:rPr lang="ko-KR" altLang="en-US" sz="1000" dirty="0" err="1">
                <a:hlinkClick r:id="rId8"/>
              </a:rPr>
              <a:t>고스트러너</a:t>
            </a:r>
            <a:r>
              <a:rPr lang="ko-KR" altLang="en-US" sz="1000" dirty="0">
                <a:hlinkClick r:id="rId8"/>
              </a:rPr>
              <a:t>’ </a:t>
            </a:r>
            <a:r>
              <a:rPr lang="en-US" altLang="ko-KR" sz="1000" dirty="0">
                <a:hlinkClick r:id="rId8"/>
              </a:rPr>
              <a:t>PC, PS4, </a:t>
            </a:r>
            <a:r>
              <a:rPr lang="ko-KR" altLang="en-US" sz="1000" dirty="0">
                <a:hlinkClick r:id="rId8"/>
              </a:rPr>
              <a:t>닌텐도 스위치 한국어판 정식 출시 예정 </a:t>
            </a:r>
            <a:r>
              <a:rPr lang="en-US" altLang="ko-KR" sz="1000" dirty="0">
                <a:hlinkClick r:id="rId8"/>
              </a:rPr>
              <a:t>| </a:t>
            </a:r>
            <a:r>
              <a:rPr lang="ko-KR" altLang="en-US" sz="1000" dirty="0" err="1">
                <a:hlinkClick r:id="rId8"/>
              </a:rPr>
              <a:t>루리웹</a:t>
            </a:r>
            <a:r>
              <a:rPr lang="ko-KR" altLang="en-US" sz="1000" dirty="0">
                <a:hlinkClick r:id="rId8"/>
              </a:rPr>
              <a:t> </a:t>
            </a:r>
            <a:r>
              <a:rPr lang="en-US" altLang="ko-KR" sz="1000" dirty="0">
                <a:hlinkClick r:id="rId8"/>
              </a:rPr>
              <a:t>l RULIWEB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138905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2F07AB-AA88-72CB-EABE-8ECDD4541FCC}"/>
              </a:ext>
            </a:extLst>
          </p:cNvPr>
          <p:cNvSpPr txBox="1"/>
          <p:nvPr/>
        </p:nvSpPr>
        <p:spPr>
          <a:xfrm>
            <a:off x="223843" y="74796"/>
            <a:ext cx="217287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참고 문헌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C8B31DC0-61A9-FB31-1BCF-6AC5C9FEA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777E7-849A-9033-235E-00ACB0080D93}"/>
              </a:ext>
            </a:extLst>
          </p:cNvPr>
          <p:cNvSpPr txBox="1"/>
          <p:nvPr/>
        </p:nvSpPr>
        <p:spPr>
          <a:xfrm>
            <a:off x="223843" y="907420"/>
            <a:ext cx="9383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55,56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40_5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스테이지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루리웹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3"/>
              </a:rPr>
              <a:t>‘</a:t>
            </a:r>
            <a:r>
              <a:rPr lang="ko-KR" altLang="en-US" sz="1000" dirty="0" err="1">
                <a:hlinkClick r:id="rId3"/>
              </a:rPr>
              <a:t>고스트러너</a:t>
            </a:r>
            <a:r>
              <a:rPr lang="ko-KR" altLang="en-US" sz="1000" dirty="0">
                <a:hlinkClick r:id="rId3"/>
              </a:rPr>
              <a:t>’ </a:t>
            </a:r>
            <a:r>
              <a:rPr lang="en-US" altLang="ko-KR" sz="1000" dirty="0">
                <a:hlinkClick r:id="rId3"/>
              </a:rPr>
              <a:t>PC, PS4, </a:t>
            </a:r>
            <a:r>
              <a:rPr lang="ko-KR" altLang="en-US" sz="1000" dirty="0">
                <a:hlinkClick r:id="rId3"/>
              </a:rPr>
              <a:t>닌텐도 스위치 한국어판 정식 출시 예정 </a:t>
            </a:r>
            <a:r>
              <a:rPr lang="en-US" altLang="ko-KR" sz="1000" dirty="0">
                <a:hlinkClick r:id="rId3"/>
              </a:rPr>
              <a:t>(ruliweb.com)</a:t>
            </a:r>
            <a:endParaRPr lang="en-US" altLang="ko-KR" sz="1000" dirty="0"/>
          </a:p>
          <a:p>
            <a:pPr>
              <a:spcAft>
                <a:spcPts val="300"/>
              </a:spcAft>
              <a:buSzPct val="80000"/>
            </a:pPr>
            <a:endParaRPr lang="en-US" altLang="ko-KR" sz="1000" b="1" dirty="0">
              <a:solidFill>
                <a:schemeClr val="bg1"/>
              </a:solidFill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페이지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57 :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그림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41_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카메라 화면 예시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_</a:t>
            </a: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ign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>
              <a:spcAft>
                <a:spcPts val="300"/>
              </a:spcAft>
              <a:buSzPct val="80000"/>
            </a:pPr>
            <a:r>
              <a:rPr lang="ko-KR" altLang="en-US" sz="1000" dirty="0">
                <a:hlinkClick r:id="rId4"/>
              </a:rPr>
              <a:t>슬라이드쇼</a:t>
            </a:r>
            <a:r>
              <a:rPr lang="en-US" altLang="ko-KR" sz="1000" dirty="0">
                <a:hlinkClick r:id="rId4"/>
              </a:rPr>
              <a:t>: 50</a:t>
            </a:r>
            <a:r>
              <a:rPr lang="ko-KR" altLang="en-US" sz="1000" dirty="0">
                <a:hlinkClick r:id="rId4"/>
              </a:rPr>
              <a:t>장 이상의 </a:t>
            </a:r>
            <a:r>
              <a:rPr lang="en-US" altLang="ko-KR" sz="1000" dirty="0">
                <a:hlinkClick r:id="rId4"/>
              </a:rPr>
              <a:t>‘</a:t>
            </a:r>
            <a:r>
              <a:rPr lang="ko-KR" altLang="en-US" sz="1000" dirty="0" err="1">
                <a:hlinkClick r:id="rId4"/>
              </a:rPr>
              <a:t>고스트러너</a:t>
            </a:r>
            <a:r>
              <a:rPr lang="en-US" altLang="ko-KR" sz="1000" dirty="0">
                <a:hlinkClick r:id="rId4"/>
              </a:rPr>
              <a:t>’ </a:t>
            </a:r>
            <a:r>
              <a:rPr lang="ko-KR" altLang="en-US" sz="1000" dirty="0">
                <a:hlinkClick r:id="rId4"/>
              </a:rPr>
              <a:t>스크린샷 </a:t>
            </a:r>
            <a:r>
              <a:rPr lang="en-US" altLang="ko-KR" sz="1000" dirty="0">
                <a:hlinkClick r:id="rId4"/>
              </a:rPr>
              <a:t>(ign.com)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710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END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  <a:noFill/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  <a:grpFill/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grp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grp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grp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cxnSpLocks/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grp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D2B19EB-7D14-41D3-87A1-A7FD4F63B091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F006CB-B5B7-428C-B28F-987EBEAF6293}"/>
              </a:ext>
            </a:extLst>
          </p:cNvPr>
          <p:cNvSpPr txBox="1"/>
          <p:nvPr/>
        </p:nvSpPr>
        <p:spPr>
          <a:xfrm>
            <a:off x="1069448" y="3390007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THANKS FOR WATCHING!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D1D5E52-9C70-C4B1-DA66-065F91D1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69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61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5BFF1A4-1F37-43FC-AFAC-73F8837E41C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0">
            <a:extLst>
              <a:ext uri="{FF2B5EF4-FFF2-40B4-BE49-F238E27FC236}">
                <a16:creationId xmlns:a16="http://schemas.microsoft.com/office/drawing/2014/main" id="{4928F608-DD86-49A6-A6ED-1DE84CBDF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52748"/>
              </p:ext>
            </p:extLst>
          </p:nvPr>
        </p:nvGraphicFramePr>
        <p:xfrm>
          <a:off x="925056" y="1394367"/>
          <a:ext cx="8055888" cy="4655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159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6398729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</a:tblGrid>
              <a:tr h="331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EXECUTIONER RECORD  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357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3D,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싱글 플레이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인칭 액션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슈팅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파쿠르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363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470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이용가능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청소년 이용불가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15262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운영 체제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WIN10-64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bit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프로세서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Intel i3-2100 / AMD A8-5600k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메모리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8GB RAM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그래픽 카드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 GeForce GTX 630 / Radeon HD 6570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이상</a:t>
                      </a:r>
                      <a:endParaRPr lang="en-US" altLang="ko-KR" b="1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57065"/>
                  </a:ext>
                </a:extLst>
              </a:tr>
              <a:tr h="1390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타겟 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액션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슈팅 장르 게임을 주로 하거나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컨트롤 게임을 좋아하는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20~30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대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735929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C97CF2E4-AAC8-453F-8F78-268269C3434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8A03334-655F-454F-A356-9CEAAC88AD0D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67CF261-7E2E-4B27-9BDD-2DA6D318DEA5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4DC1B42-7D9B-4059-93B1-69F8B4BF38C6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2.1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정보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1FC7B-C962-4B03-B525-1E497C6E700E}"/>
              </a:ext>
            </a:extLst>
          </p:cNvPr>
          <p:cNvSpPr txBox="1"/>
          <p:nvPr/>
        </p:nvSpPr>
        <p:spPr>
          <a:xfrm>
            <a:off x="920552" y="6057292"/>
            <a:ext cx="2196416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&lt;</a:t>
            </a:r>
            <a:r>
              <a:rPr lang="ko-KR" altLang="en-US" sz="800" dirty="0">
                <a:solidFill>
                  <a:schemeClr val="bg1"/>
                </a:solidFill>
              </a:rPr>
              <a:t>표 </a:t>
            </a:r>
            <a:r>
              <a:rPr lang="en-US" altLang="ko-KR" sz="800" dirty="0">
                <a:solidFill>
                  <a:schemeClr val="bg1"/>
                </a:solidFill>
              </a:rPr>
              <a:t>1&gt; </a:t>
            </a:r>
            <a:r>
              <a:rPr lang="ko-KR" altLang="en-US" sz="800" dirty="0" err="1">
                <a:solidFill>
                  <a:schemeClr val="bg1"/>
                </a:solidFill>
              </a:rPr>
              <a:t>고스트러너의</a:t>
            </a:r>
            <a:r>
              <a:rPr lang="ko-KR" altLang="en-US" sz="800" dirty="0">
                <a:solidFill>
                  <a:schemeClr val="bg1"/>
                </a:solidFill>
              </a:rPr>
              <a:t> 최소 사양과 권장사양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1B7A921-A5A3-3A74-FC26-79279532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7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62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2.2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스토리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708305" y="1762525"/>
            <a:ext cx="8506842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세인은 </a:t>
            </a: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부유한 도시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주민</a:t>
            </a: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으로</a:t>
            </a:r>
            <a:r>
              <a:rPr lang="en-US" altLang="ko-KR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세인과 가족은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 습격자로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인해 쫓기다 세인을 제외하고 </a:t>
            </a: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살해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당했다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모든 것을 한순간에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잃은 세인는 빈민가의 어떤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나그네에 의해 거둬지고</a:t>
            </a:r>
            <a:r>
              <a:rPr lang="en-US" altLang="ko-KR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br>
              <a:rPr lang="en-US" altLang="ko-KR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나그네의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손에 의해 이끌어져 간 곳은 한 숨겨진 사원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이곳에서 기초적인 수련과 지식을 쌓는다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0" dirty="0">
              <a:solidFill>
                <a:schemeClr val="bg1"/>
              </a:solidFill>
              <a:effectLst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홀로 수련하던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도중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플레이어는 </a:t>
            </a:r>
            <a:r>
              <a:rPr lang="ko-KR" altLang="en-US" sz="1600" kern="0" spc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가족을 살해한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습격자의 흔적을 접하게 된다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동시에 습격자의 공격으로 인해 사원의 스승과 모든 인원이 몰살당하게 된다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세인은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복수를 다짐하며 자신을 방해하는 모든 것들을 제거하면서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복수를 완수 함으로 자신이 구원되고자 하는 것이 </a:t>
            </a:r>
            <a:r>
              <a:rPr lang="ko-KR" altLang="en-US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목표이다</a:t>
            </a:r>
            <a:r>
              <a:rPr lang="en-US" altLang="ko-KR" sz="1600" kern="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79F39CA-4241-03D6-CC4A-F736046E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8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84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223843" y="74796"/>
            <a:ext cx="159665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게임 요약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7" y="488112"/>
            <a:ext cx="2049280" cy="169277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144000" tIns="0" rIns="108000" bIns="0" rtlCol="0" anchor="ctr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EXECUTIONER RECORD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2432892" y="248633"/>
            <a:ext cx="5040214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181E06C-AE7F-46BB-BF3F-F6C646CBDBD8}"/>
              </a:ext>
            </a:extLst>
          </p:cNvPr>
          <p:cNvSpPr txBox="1"/>
          <p:nvPr/>
        </p:nvSpPr>
        <p:spPr>
          <a:xfrm>
            <a:off x="1329146" y="48196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2.3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메인 스토리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93476-CAD9-440F-9EEC-96E53E086CD9}"/>
              </a:ext>
            </a:extLst>
          </p:cNvPr>
          <p:cNvSpPr txBox="1"/>
          <p:nvPr/>
        </p:nvSpPr>
        <p:spPr>
          <a:xfrm>
            <a:off x="708305" y="1762525"/>
            <a:ext cx="8506842" cy="36300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1A5EAE-C0EB-46FA-8E63-C634B992BD2A}"/>
              </a:ext>
            </a:extLst>
          </p:cNvPr>
          <p:cNvCxnSpPr>
            <a:cxnSpLocks/>
          </p:cNvCxnSpPr>
          <p:nvPr/>
        </p:nvCxnSpPr>
        <p:spPr>
          <a:xfrm>
            <a:off x="252000" y="6453336"/>
            <a:ext cx="9355434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0">
            <a:extLst>
              <a:ext uri="{FF2B5EF4-FFF2-40B4-BE49-F238E27FC236}">
                <a16:creationId xmlns:a16="http://schemas.microsoft.com/office/drawing/2014/main" id="{2D3DEB35-914D-477F-ABB5-960AB95E8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62403"/>
              </p:ext>
            </p:extLst>
          </p:nvPr>
        </p:nvGraphicFramePr>
        <p:xfrm>
          <a:off x="236476" y="1376772"/>
          <a:ext cx="9355434" cy="4654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86">
                  <a:extLst>
                    <a:ext uri="{9D8B030D-6E8A-4147-A177-3AD203B41FA5}">
                      <a16:colId xmlns:a16="http://schemas.microsoft.com/office/drawing/2014/main" val="2463194622"/>
                    </a:ext>
                  </a:extLst>
                </a:gridCol>
                <a:gridCol w="7430948">
                  <a:extLst>
                    <a:ext uri="{9D8B030D-6E8A-4147-A177-3AD203B41FA5}">
                      <a16:colId xmlns:a16="http://schemas.microsoft.com/office/drawing/2014/main" val="359479367"/>
                    </a:ext>
                  </a:extLst>
                </a:gridCol>
              </a:tblGrid>
              <a:tr h="828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 STAGE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플레이어는 사원의 습격자들을 처리하게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남아있는 간부를 처리하면서 완벽한 복수를 다짐하며 사원을 나온다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013930"/>
                  </a:ext>
                </a:extLst>
              </a:tr>
              <a:tr h="828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황무지 지대에는 다른 작전을 수행하려는 </a:t>
                      </a:r>
                      <a:r>
                        <a:rPr lang="ko-KR" altLang="en-US" b="0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습격자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무리가 있었다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이를 알게 된 플레이어는 그들을 막으려 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673592"/>
                  </a:ext>
                </a:extLst>
              </a:tr>
              <a:tr h="110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플레이어는 자신이 살았던 빈민가에서 벌어지는 일을 조사하기 위해 돌아간다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그러나 빈민가에서는 플레이어가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현상수배를 당해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주민들과 적들에게 쫓기는 신세가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06754"/>
                  </a:ext>
                </a:extLst>
              </a:tr>
              <a:tr h="1076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정보에 의한 장소인 연구소로 가게 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그러나 연구소 안에는 아무도 없었으며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플레이어가 들어서자 함정 장치들이 작동한다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 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51511"/>
                  </a:ext>
                </a:extLst>
              </a:tr>
              <a:tr h="817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 STAGE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1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보스는 시약의 실험을 위해 모든 짓을 꾸미고 있었다는 걸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0" dirty="0" err="1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알게된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플레이어는 보스에게 향한다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57065"/>
                  </a:ext>
                </a:extLst>
              </a:tr>
            </a:tbl>
          </a:graphicData>
        </a:graphic>
      </p:graphicFrame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9C22CEC-7B5A-80AC-04E0-C0BF1CCC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70242"/>
            <a:ext cx="416496" cy="287758"/>
          </a:xfrm>
        </p:spPr>
        <p:txBody>
          <a:bodyPr/>
          <a:lstStyle/>
          <a:p>
            <a:fld id="{FDA66CEA-950D-4ED2-8031-E49FB3C84093}" type="slidenum">
              <a:rPr lang="ko-KR" altLang="en-US" sz="10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9</a:t>
            </a:fld>
            <a:r>
              <a:rPr lang="en-US" altLang="ko-KR" sz="1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/65</a:t>
            </a:r>
            <a:endParaRPr lang="ko-KR" altLang="en-US" sz="1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295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9369</TotalTime>
  <Words>6054</Words>
  <Application>Microsoft Office PowerPoint</Application>
  <PresentationFormat>A4 용지(210x297mm)</PresentationFormat>
  <Paragraphs>1162</Paragraphs>
  <Slides>69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맑은 고딕</vt:lpstr>
      <vt:lpstr>나눔스퀘어 ExtraBold</vt:lpstr>
      <vt:lpstr>나눔스퀘어 Bold</vt:lpstr>
      <vt:lpstr>나눔스퀘어_ac Light</vt:lpstr>
      <vt:lpstr>Arial</vt:lpstr>
      <vt:lpstr>나눔스퀘어</vt:lpstr>
      <vt:lpstr>Office 테마</vt:lpstr>
      <vt:lpstr>PowerPoint 프레젠테이션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  <vt:lpstr>EXECUTIONER RECORD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LSC</dc:creator>
  <cp:keywords>L@rgo</cp:keywords>
  <cp:lastModifiedBy>세철 이</cp:lastModifiedBy>
  <cp:revision>593</cp:revision>
  <dcterms:created xsi:type="dcterms:W3CDTF">2021-04-08T15:18:16Z</dcterms:created>
  <dcterms:modified xsi:type="dcterms:W3CDTF">2023-10-14T18:14:13Z</dcterms:modified>
</cp:coreProperties>
</file>